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337" r:id="rId2"/>
    <p:sldId id="321" r:id="rId3"/>
    <p:sldId id="398" r:id="rId4"/>
    <p:sldId id="400" r:id="rId5"/>
    <p:sldId id="399" r:id="rId6"/>
    <p:sldId id="394" r:id="rId7"/>
    <p:sldId id="396" r:id="rId8"/>
    <p:sldId id="397" r:id="rId9"/>
    <p:sldId id="395" r:id="rId10"/>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D9D9D9"/>
    <a:srgbClr val="FFC000"/>
    <a:srgbClr val="99CB38"/>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5" autoAdjust="0"/>
    <p:restoredTop sz="94751" autoAdjust="0"/>
  </p:normalViewPr>
  <p:slideViewPr>
    <p:cSldViewPr snapToGrid="0">
      <p:cViewPr varScale="1">
        <p:scale>
          <a:sx n="70" d="100"/>
          <a:sy n="70" d="100"/>
        </p:scale>
        <p:origin x="533" y="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3"/>
            <a:ext cx="3169920" cy="481727"/>
          </a:xfrm>
          <a:prstGeom prst="rect">
            <a:avLst/>
          </a:prstGeom>
        </p:spPr>
        <p:txBody>
          <a:bodyPr vert="horz" lIns="96640" tIns="48320" rIns="96640" bIns="48320" rtlCol="0"/>
          <a:lstStyle>
            <a:lvl1pPr algn="l">
              <a:defRPr sz="1100"/>
            </a:lvl1pPr>
          </a:lstStyle>
          <a:p>
            <a:endParaRPr lang="en-US" dirty="0"/>
          </a:p>
        </p:txBody>
      </p:sp>
      <p:sp>
        <p:nvSpPr>
          <p:cNvPr id="3" name="Date Placeholder 2"/>
          <p:cNvSpPr>
            <a:spLocks noGrp="1"/>
          </p:cNvSpPr>
          <p:nvPr>
            <p:ph type="dt" idx="1"/>
          </p:nvPr>
        </p:nvSpPr>
        <p:spPr>
          <a:xfrm>
            <a:off x="4143589" y="3"/>
            <a:ext cx="3169920" cy="481727"/>
          </a:xfrm>
          <a:prstGeom prst="rect">
            <a:avLst/>
          </a:prstGeom>
        </p:spPr>
        <p:txBody>
          <a:bodyPr vert="horz" lIns="96640" tIns="48320" rIns="96640" bIns="48320" rtlCol="0"/>
          <a:lstStyle>
            <a:lvl1pPr algn="r">
              <a:defRPr sz="1100"/>
            </a:lvl1pPr>
          </a:lstStyle>
          <a:p>
            <a:fld id="{DC4949A4-321F-4A57-82F4-859B48E1BC1B}" type="datetimeFigureOut">
              <a:rPr lang="en-US" smtClean="0"/>
              <a:t>5/7/2020</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40" tIns="48320" rIns="96640" bIns="48320" rtlCol="0" anchor="ctr"/>
          <a:lstStyle/>
          <a:p>
            <a:endParaRPr lang="en-US" dirty="0"/>
          </a:p>
        </p:txBody>
      </p:sp>
      <p:sp>
        <p:nvSpPr>
          <p:cNvPr id="5" name="Notes Placeholder 4"/>
          <p:cNvSpPr>
            <a:spLocks noGrp="1"/>
          </p:cNvSpPr>
          <p:nvPr>
            <p:ph type="body" sz="quarter" idx="3"/>
          </p:nvPr>
        </p:nvSpPr>
        <p:spPr>
          <a:xfrm>
            <a:off x="731521" y="4620577"/>
            <a:ext cx="5852160" cy="3780472"/>
          </a:xfrm>
          <a:prstGeom prst="rect">
            <a:avLst/>
          </a:prstGeom>
        </p:spPr>
        <p:txBody>
          <a:bodyPr vert="horz" lIns="96640" tIns="48320" rIns="96640" bIns="483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5"/>
            <a:ext cx="3169920" cy="481726"/>
          </a:xfrm>
          <a:prstGeom prst="rect">
            <a:avLst/>
          </a:prstGeom>
        </p:spPr>
        <p:txBody>
          <a:bodyPr vert="horz" lIns="96640" tIns="48320" rIns="96640" bIns="48320" rtlCol="0" anchor="b"/>
          <a:lstStyle>
            <a:lvl1pPr algn="l">
              <a:defRPr sz="1100"/>
            </a:lvl1pPr>
          </a:lstStyle>
          <a:p>
            <a:endParaRPr lang="en-US" dirty="0"/>
          </a:p>
        </p:txBody>
      </p:sp>
      <p:sp>
        <p:nvSpPr>
          <p:cNvPr id="7" name="Slide Number Placeholder 6"/>
          <p:cNvSpPr>
            <a:spLocks noGrp="1"/>
          </p:cNvSpPr>
          <p:nvPr>
            <p:ph type="sldNum" sz="quarter" idx="5"/>
          </p:nvPr>
        </p:nvSpPr>
        <p:spPr>
          <a:xfrm>
            <a:off x="4143589" y="9119475"/>
            <a:ext cx="3169920" cy="481726"/>
          </a:xfrm>
          <a:prstGeom prst="rect">
            <a:avLst/>
          </a:prstGeom>
        </p:spPr>
        <p:txBody>
          <a:bodyPr vert="horz" lIns="96640" tIns="48320" rIns="96640" bIns="48320" rtlCol="0" anchor="b"/>
          <a:lstStyle>
            <a:lvl1pPr algn="r">
              <a:defRPr sz="1100"/>
            </a:lvl1pPr>
          </a:lstStyle>
          <a:p>
            <a:fld id="{5CCA8025-5A6C-4E07-A02B-E73A17827363}" type="slidenum">
              <a:rPr lang="en-US" smtClean="0"/>
              <a:t>‹#›</a:t>
            </a:fld>
            <a:endParaRPr lang="en-US" dirty="0"/>
          </a:p>
        </p:txBody>
      </p:sp>
    </p:spTree>
    <p:extLst>
      <p:ext uri="{BB962C8B-B14F-4D97-AF65-F5344CB8AC3E}">
        <p14:creationId xmlns:p14="http://schemas.microsoft.com/office/powerpoint/2010/main" val="3819284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1</a:t>
            </a:fld>
            <a:endParaRPr lang="en-US" dirty="0"/>
          </a:p>
        </p:txBody>
      </p:sp>
    </p:spTree>
    <p:extLst>
      <p:ext uri="{BB962C8B-B14F-4D97-AF65-F5344CB8AC3E}">
        <p14:creationId xmlns:p14="http://schemas.microsoft.com/office/powerpoint/2010/main" val="586292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2</a:t>
            </a:fld>
            <a:endParaRPr lang="en-US" dirty="0"/>
          </a:p>
        </p:txBody>
      </p:sp>
    </p:spTree>
    <p:extLst>
      <p:ext uri="{BB962C8B-B14F-4D97-AF65-F5344CB8AC3E}">
        <p14:creationId xmlns:p14="http://schemas.microsoft.com/office/powerpoint/2010/main" val="998853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3</a:t>
            </a:fld>
            <a:endParaRPr lang="en-US" dirty="0"/>
          </a:p>
        </p:txBody>
      </p:sp>
    </p:spTree>
    <p:extLst>
      <p:ext uri="{BB962C8B-B14F-4D97-AF65-F5344CB8AC3E}">
        <p14:creationId xmlns:p14="http://schemas.microsoft.com/office/powerpoint/2010/main" val="1207084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4</a:t>
            </a:fld>
            <a:endParaRPr lang="en-US" dirty="0"/>
          </a:p>
        </p:txBody>
      </p:sp>
    </p:spTree>
    <p:extLst>
      <p:ext uri="{BB962C8B-B14F-4D97-AF65-F5344CB8AC3E}">
        <p14:creationId xmlns:p14="http://schemas.microsoft.com/office/powerpoint/2010/main" val="2840229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5</a:t>
            </a:fld>
            <a:endParaRPr lang="en-US" dirty="0"/>
          </a:p>
        </p:txBody>
      </p:sp>
    </p:spTree>
    <p:extLst>
      <p:ext uri="{BB962C8B-B14F-4D97-AF65-F5344CB8AC3E}">
        <p14:creationId xmlns:p14="http://schemas.microsoft.com/office/powerpoint/2010/main" val="2181962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6</a:t>
            </a:fld>
            <a:endParaRPr lang="en-US" dirty="0"/>
          </a:p>
        </p:txBody>
      </p:sp>
    </p:spTree>
    <p:extLst>
      <p:ext uri="{BB962C8B-B14F-4D97-AF65-F5344CB8AC3E}">
        <p14:creationId xmlns:p14="http://schemas.microsoft.com/office/powerpoint/2010/main" val="1389148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7</a:t>
            </a:fld>
            <a:endParaRPr lang="en-US" dirty="0"/>
          </a:p>
        </p:txBody>
      </p:sp>
    </p:spTree>
    <p:extLst>
      <p:ext uri="{BB962C8B-B14F-4D97-AF65-F5344CB8AC3E}">
        <p14:creationId xmlns:p14="http://schemas.microsoft.com/office/powerpoint/2010/main" val="4055006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8</a:t>
            </a:fld>
            <a:endParaRPr lang="en-US" dirty="0"/>
          </a:p>
        </p:txBody>
      </p:sp>
    </p:spTree>
    <p:extLst>
      <p:ext uri="{BB962C8B-B14F-4D97-AF65-F5344CB8AC3E}">
        <p14:creationId xmlns:p14="http://schemas.microsoft.com/office/powerpoint/2010/main" val="188453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CA8025-5A6C-4E07-A02B-E73A17827363}" type="slidenum">
              <a:rPr lang="en-US" smtClean="0"/>
              <a:t>9</a:t>
            </a:fld>
            <a:endParaRPr lang="en-US" dirty="0"/>
          </a:p>
        </p:txBody>
      </p:sp>
    </p:spTree>
    <p:extLst>
      <p:ext uri="{BB962C8B-B14F-4D97-AF65-F5344CB8AC3E}">
        <p14:creationId xmlns:p14="http://schemas.microsoft.com/office/powerpoint/2010/main" val="2896397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A069CB8-F204-4D06-B913-C5A26A89888A}" type="datetimeFigureOut">
              <a:rPr lang="en-US" dirty="0"/>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0BB376-B19C-488D-ABEB-03C7E6E9E3E0}" type="datetimeFigureOut">
              <a:rPr lang="en-US" dirty="0"/>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6F077B-A50F-4D64-8574-E2D6A98A5553}" type="datetimeFigureOut">
              <a:rPr lang="en-US" dirty="0"/>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9E2A62-1983-43A1-A163-D8AA46534C80}" type="datetimeFigureOut">
              <a:rPr lang="en-US" dirty="0"/>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8F3E3B-34E3-4345-B2A1-994B83598A9C}" type="datetimeFigureOut">
              <a:rPr lang="en-US" dirty="0"/>
              <a:t>5/7/2020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816C96-82A1-4D77-8ADA-627AC6FE3D65}" type="datetimeFigureOut">
              <a:rPr lang="en-US" dirty="0"/>
              <a:t>5/7/2020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D102C1E-28F2-47E9-802D-339E64E2F920}" type="datetimeFigureOut">
              <a:rPr lang="en-US" dirty="0"/>
              <a:t>5/7/2020</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4271A48-F18A-45B3-BC05-1E27DA3F88AF}" type="datetimeFigureOut">
              <a:rPr lang="en-US" dirty="0"/>
              <a:t>5/7/2020</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B747F8-9654-4282-85D2-65F41AAE7A75}" type="datetimeFigureOut">
              <a:rPr lang="en-US" dirty="0"/>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B6E300-0A13-4A81-945A-7333C271A069}" type="datetimeFigureOut">
              <a:rPr lang="en-US" dirty="0"/>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671962-1EA4-46E7-BCB0-F36CE46D1A59}" type="datetimeFigureOut">
              <a:rPr lang="en-US" dirty="0"/>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C5B261-8843-42D1-AAFC-05E20E2D9B97}" type="datetimeFigureOut">
              <a:rPr lang="en-US" dirty="0"/>
              <a:t>5/7/2020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t>TMWA Arrowcreek Booster Pump Station</a:t>
            </a:r>
            <a:br>
              <a:rPr lang="en-US" b="1" dirty="0"/>
            </a:br>
            <a:r>
              <a:rPr lang="en-US" sz="4800" b="1" dirty="0"/>
              <a:t>Special Use Permit</a:t>
            </a:r>
            <a:endParaRPr lang="en-US" dirty="0"/>
          </a:p>
        </p:txBody>
      </p:sp>
      <p:sp>
        <p:nvSpPr>
          <p:cNvPr id="3" name="Subtitle 2"/>
          <p:cNvSpPr>
            <a:spLocks noGrp="1"/>
          </p:cNvSpPr>
          <p:nvPr>
            <p:ph type="subTitle" idx="1"/>
          </p:nvPr>
        </p:nvSpPr>
        <p:spPr/>
        <p:txBody>
          <a:bodyPr/>
          <a:lstStyle/>
          <a:p>
            <a:r>
              <a:rPr lang="en-US" dirty="0"/>
              <a:t>Board of Adjustment – May 7, 2020</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48774" y="5656006"/>
            <a:ext cx="2639575" cy="521529"/>
          </a:xfrm>
          <a:prstGeom prst="rect">
            <a:avLst/>
          </a:prstGeom>
        </p:spPr>
      </p:pic>
    </p:spTree>
    <p:extLst>
      <p:ext uri="{BB962C8B-B14F-4D97-AF65-F5344CB8AC3E}">
        <p14:creationId xmlns:p14="http://schemas.microsoft.com/office/powerpoint/2010/main" val="1801065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237067" y="6403500"/>
            <a:ext cx="3200400" cy="493076"/>
          </a:xfrm>
        </p:spPr>
        <p:txBody>
          <a:bodyPr>
            <a:noAutofit/>
          </a:bodyPr>
          <a:lstStyle/>
          <a:p>
            <a:pPr algn="ctr"/>
            <a:r>
              <a:rPr lang="en-US" sz="3200" b="1" dirty="0">
                <a:solidFill>
                  <a:schemeClr val="bg1"/>
                </a:solidFill>
              </a:rPr>
              <a:t>Project Area</a:t>
            </a:r>
          </a:p>
        </p:txBody>
      </p:sp>
      <p:pic>
        <p:nvPicPr>
          <p:cNvPr id="7" name="Content Placeholder 6"/>
          <p:cNvPicPr>
            <a:picLocks noGrp="1" noChangeAspect="1"/>
          </p:cNvPicPr>
          <p:nvPr>
            <p:ph idx="4294967295"/>
          </p:nvPr>
        </p:nvPicPr>
        <p:blipFill>
          <a:blip r:embed="rId3" cstate="screen">
            <a:extLst>
              <a:ext uri="{28A0092B-C50C-407E-A947-70E740481C1C}">
                <a14:useLocalDpi xmlns:a14="http://schemas.microsoft.com/office/drawing/2010/main"/>
              </a:ext>
            </a:extLst>
          </a:blip>
          <a:stretch>
            <a:fillRect/>
          </a:stretch>
        </p:blipFill>
        <p:spPr>
          <a:xfrm>
            <a:off x="10421515" y="6485731"/>
            <a:ext cx="1662112" cy="328613"/>
          </a:xfrm>
        </p:spPr>
      </p:pic>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3DC4EDC-C8CA-47EA-982D-F710EBF3BBDE}"/>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512203" y="96406"/>
            <a:ext cx="5207877" cy="6154764"/>
          </a:xfrm>
          <a:prstGeom prst="rect">
            <a:avLst/>
          </a:prstGeom>
        </p:spPr>
      </p:pic>
      <p:pic>
        <p:nvPicPr>
          <p:cNvPr id="9" name="Picture 8">
            <a:extLst>
              <a:ext uri="{FF2B5EF4-FFF2-40B4-BE49-F238E27FC236}">
                <a16:creationId xmlns:a16="http://schemas.microsoft.com/office/drawing/2014/main" id="{18DFD754-10AB-44C2-B08E-58B6D83DFF87}"/>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a:off x="6384682" y="103796"/>
            <a:ext cx="5207877" cy="6154764"/>
          </a:xfrm>
          <a:prstGeom prst="rect">
            <a:avLst/>
          </a:prstGeom>
        </p:spPr>
      </p:pic>
      <p:sp>
        <p:nvSpPr>
          <p:cNvPr id="10" name="TextBox 9">
            <a:extLst>
              <a:ext uri="{FF2B5EF4-FFF2-40B4-BE49-F238E27FC236}">
                <a16:creationId xmlns:a16="http://schemas.microsoft.com/office/drawing/2014/main" id="{E1DADEF5-E339-45F9-99E9-4B9AD425B92B}"/>
              </a:ext>
            </a:extLst>
          </p:cNvPr>
          <p:cNvSpPr txBox="1"/>
          <p:nvPr/>
        </p:nvSpPr>
        <p:spPr>
          <a:xfrm>
            <a:off x="5055008" y="599440"/>
            <a:ext cx="1994746" cy="646331"/>
          </a:xfrm>
          <a:prstGeom prst="rect">
            <a:avLst/>
          </a:prstGeom>
          <a:solidFill>
            <a:schemeClr val="bg1"/>
          </a:solidFill>
          <a:ln>
            <a:solidFill>
              <a:schemeClr val="tx1"/>
            </a:solidFill>
          </a:ln>
        </p:spPr>
        <p:txBody>
          <a:bodyPr wrap="square" rtlCol="0">
            <a:spAutoFit/>
          </a:bodyPr>
          <a:lstStyle/>
          <a:p>
            <a:pPr algn="ctr"/>
            <a:r>
              <a:rPr lang="en-US" dirty="0"/>
              <a:t>APN 142-020-06</a:t>
            </a:r>
          </a:p>
          <a:p>
            <a:pPr algn="ctr"/>
            <a:r>
              <a:rPr lang="en-US" dirty="0"/>
              <a:t>±24.48 Acres</a:t>
            </a:r>
          </a:p>
        </p:txBody>
      </p:sp>
    </p:spTree>
    <p:extLst>
      <p:ext uri="{BB962C8B-B14F-4D97-AF65-F5344CB8AC3E}">
        <p14:creationId xmlns:p14="http://schemas.microsoft.com/office/powerpoint/2010/main" val="895812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237067" y="6403500"/>
            <a:ext cx="3200400" cy="493076"/>
          </a:xfrm>
        </p:spPr>
        <p:txBody>
          <a:bodyPr>
            <a:noAutofit/>
          </a:bodyPr>
          <a:lstStyle/>
          <a:p>
            <a:pPr algn="ctr"/>
            <a:r>
              <a:rPr lang="en-US" sz="3200" b="1" dirty="0">
                <a:solidFill>
                  <a:schemeClr val="bg1"/>
                </a:solidFill>
              </a:rPr>
              <a:t>Project Request</a:t>
            </a:r>
          </a:p>
        </p:txBody>
      </p:sp>
      <p:pic>
        <p:nvPicPr>
          <p:cNvPr id="7" name="Content Placeholder 6"/>
          <p:cNvPicPr>
            <a:picLocks noGrp="1" noChangeAspect="1"/>
          </p:cNvPicPr>
          <p:nvPr>
            <p:ph idx="4294967295"/>
          </p:nvPr>
        </p:nvPicPr>
        <p:blipFill>
          <a:blip r:embed="rId3" cstate="screen">
            <a:extLst>
              <a:ext uri="{28A0092B-C50C-407E-A947-70E740481C1C}">
                <a14:useLocalDpi xmlns:a14="http://schemas.microsoft.com/office/drawing/2010/main"/>
              </a:ext>
            </a:extLst>
          </a:blip>
          <a:stretch>
            <a:fillRect/>
          </a:stretch>
        </p:blipFill>
        <p:spPr>
          <a:xfrm>
            <a:off x="10421515" y="6485731"/>
            <a:ext cx="1662112" cy="328613"/>
          </a:xfrm>
        </p:spPr>
      </p:pic>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A8C6851-5DF7-47E6-A047-A4F1EABFD6A8}"/>
              </a:ext>
            </a:extLst>
          </p:cNvPr>
          <p:cNvSpPr txBox="1"/>
          <p:nvPr/>
        </p:nvSpPr>
        <p:spPr>
          <a:xfrm>
            <a:off x="82731" y="1513118"/>
            <a:ext cx="4010298" cy="1200329"/>
          </a:xfrm>
          <a:prstGeom prst="rect">
            <a:avLst/>
          </a:prstGeom>
          <a:solidFill>
            <a:schemeClr val="bg1"/>
          </a:solidFill>
          <a:ln>
            <a:noFill/>
          </a:ln>
        </p:spPr>
        <p:txBody>
          <a:bodyPr wrap="square" rtlCol="0">
            <a:spAutoFit/>
          </a:bodyPr>
          <a:lstStyle/>
          <a:p>
            <a:pPr marL="285750" indent="-285750">
              <a:buFont typeface="Wingdings" panose="05000000000000000000" pitchFamily="2" charset="2"/>
              <a:buChar char="Ø"/>
            </a:pPr>
            <a:r>
              <a:rPr lang="en-US" dirty="0"/>
              <a:t>Special Use Permit for Utility Service</a:t>
            </a:r>
          </a:p>
          <a:p>
            <a:pPr marL="285750" indent="-285750">
              <a:buFont typeface="Wingdings" panose="05000000000000000000" pitchFamily="2" charset="2"/>
              <a:buChar char="Ø"/>
            </a:pPr>
            <a:endParaRPr lang="en-US" dirty="0"/>
          </a:p>
          <a:p>
            <a:pPr marL="285750" indent="-285750">
              <a:buFont typeface="Wingdings" panose="05000000000000000000" pitchFamily="2" charset="2"/>
              <a:buChar char="Ø"/>
            </a:pPr>
            <a:r>
              <a:rPr lang="en-US" dirty="0"/>
              <a:t>Variance for paving of proposed access road</a:t>
            </a:r>
          </a:p>
        </p:txBody>
      </p:sp>
      <p:cxnSp>
        <p:nvCxnSpPr>
          <p:cNvPr id="14" name="Straight Connector 13">
            <a:extLst>
              <a:ext uri="{FF2B5EF4-FFF2-40B4-BE49-F238E27FC236}">
                <a16:creationId xmlns:a16="http://schemas.microsoft.com/office/drawing/2014/main" id="{014A65D5-77BB-4FC0-90C5-0AAB15BF1A89}"/>
              </a:ext>
            </a:extLst>
          </p:cNvPr>
          <p:cNvCxnSpPr/>
          <p:nvPr/>
        </p:nvCxnSpPr>
        <p:spPr>
          <a:xfrm>
            <a:off x="386925" y="5860381"/>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67966E46-D265-43FA-80E9-ACA17231128F}"/>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452741" y="221900"/>
            <a:ext cx="7630886" cy="5868046"/>
          </a:xfrm>
          <a:prstGeom prst="rect">
            <a:avLst/>
          </a:prstGeom>
        </p:spPr>
      </p:pic>
      <p:sp>
        <p:nvSpPr>
          <p:cNvPr id="17" name="Freeform: Shape 16">
            <a:extLst>
              <a:ext uri="{FF2B5EF4-FFF2-40B4-BE49-F238E27FC236}">
                <a16:creationId xmlns:a16="http://schemas.microsoft.com/office/drawing/2014/main" id="{E91862B1-C326-42A5-8AA2-FD98F491C3BC}"/>
              </a:ext>
            </a:extLst>
          </p:cNvPr>
          <p:cNvSpPr/>
          <p:nvPr/>
        </p:nvSpPr>
        <p:spPr>
          <a:xfrm>
            <a:off x="6227111" y="1763313"/>
            <a:ext cx="4930140" cy="3672840"/>
          </a:xfrm>
          <a:custGeom>
            <a:avLst/>
            <a:gdLst>
              <a:gd name="connsiteX0" fmla="*/ 1744980 w 4770120"/>
              <a:gd name="connsiteY0" fmla="*/ 601980 h 3672840"/>
              <a:gd name="connsiteX1" fmla="*/ 0 w 4770120"/>
              <a:gd name="connsiteY1" fmla="*/ 601980 h 3672840"/>
              <a:gd name="connsiteX2" fmla="*/ 15240 w 4770120"/>
              <a:gd name="connsiteY2" fmla="*/ 2346960 h 3672840"/>
              <a:gd name="connsiteX3" fmla="*/ 1744980 w 4770120"/>
              <a:gd name="connsiteY3" fmla="*/ 2339340 h 3672840"/>
              <a:gd name="connsiteX4" fmla="*/ 1737360 w 4770120"/>
              <a:gd name="connsiteY4" fmla="*/ 2202180 h 3672840"/>
              <a:gd name="connsiteX5" fmla="*/ 3505200 w 4770120"/>
              <a:gd name="connsiteY5" fmla="*/ 2194560 h 3672840"/>
              <a:gd name="connsiteX6" fmla="*/ 3863340 w 4770120"/>
              <a:gd name="connsiteY6" fmla="*/ 2247900 h 3672840"/>
              <a:gd name="connsiteX7" fmla="*/ 4236720 w 4770120"/>
              <a:gd name="connsiteY7" fmla="*/ 2453640 h 3672840"/>
              <a:gd name="connsiteX8" fmla="*/ 4381500 w 4770120"/>
              <a:gd name="connsiteY8" fmla="*/ 2865120 h 3672840"/>
              <a:gd name="connsiteX9" fmla="*/ 4404360 w 4770120"/>
              <a:gd name="connsiteY9" fmla="*/ 3672840 h 3672840"/>
              <a:gd name="connsiteX10" fmla="*/ 4747260 w 4770120"/>
              <a:gd name="connsiteY10" fmla="*/ 3657600 h 3672840"/>
              <a:gd name="connsiteX11" fmla="*/ 4762500 w 4770120"/>
              <a:gd name="connsiteY11" fmla="*/ 2796540 h 3672840"/>
              <a:gd name="connsiteX12" fmla="*/ 4770120 w 4770120"/>
              <a:gd name="connsiteY12" fmla="*/ 1722120 h 3672840"/>
              <a:gd name="connsiteX13" fmla="*/ 4061460 w 4770120"/>
              <a:gd name="connsiteY13" fmla="*/ 0 h 3672840"/>
              <a:gd name="connsiteX14" fmla="*/ 3436620 w 4770120"/>
              <a:gd name="connsiteY14" fmla="*/ 289560 h 3672840"/>
              <a:gd name="connsiteX15" fmla="*/ 3573780 w 4770120"/>
              <a:gd name="connsiteY15" fmla="*/ 716280 h 3672840"/>
              <a:gd name="connsiteX16" fmla="*/ 3459480 w 4770120"/>
              <a:gd name="connsiteY16" fmla="*/ 1158240 h 3672840"/>
              <a:gd name="connsiteX17" fmla="*/ 3093720 w 4770120"/>
              <a:gd name="connsiteY17" fmla="*/ 1455420 h 3672840"/>
              <a:gd name="connsiteX18" fmla="*/ 2354580 w 4770120"/>
              <a:gd name="connsiteY18" fmla="*/ 1531620 h 3672840"/>
              <a:gd name="connsiteX19" fmla="*/ 1737360 w 4770120"/>
              <a:gd name="connsiteY19" fmla="*/ 1508760 h 3672840"/>
              <a:gd name="connsiteX20" fmla="*/ 1744980 w 477012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762500 w 4930140"/>
              <a:gd name="connsiteY11" fmla="*/ 279654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1386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30140" h="3672840">
                <a:moveTo>
                  <a:pt x="1744980" y="601980"/>
                </a:moveTo>
                <a:lnTo>
                  <a:pt x="0" y="601980"/>
                </a:lnTo>
                <a:lnTo>
                  <a:pt x="15240" y="2346960"/>
                </a:lnTo>
                <a:lnTo>
                  <a:pt x="1744980" y="2339340"/>
                </a:lnTo>
                <a:lnTo>
                  <a:pt x="1737360" y="2202180"/>
                </a:lnTo>
                <a:lnTo>
                  <a:pt x="3505200" y="2194560"/>
                </a:lnTo>
                <a:lnTo>
                  <a:pt x="3863340" y="2247900"/>
                </a:lnTo>
                <a:lnTo>
                  <a:pt x="4213860" y="2453640"/>
                </a:lnTo>
                <a:lnTo>
                  <a:pt x="4381500" y="2865120"/>
                </a:lnTo>
                <a:lnTo>
                  <a:pt x="4404360" y="3672840"/>
                </a:lnTo>
                <a:lnTo>
                  <a:pt x="4930140" y="3634740"/>
                </a:lnTo>
                <a:lnTo>
                  <a:pt x="4899660" y="2788920"/>
                </a:lnTo>
                <a:cubicBezTo>
                  <a:pt x="4894580" y="1983740"/>
                  <a:pt x="4935220" y="2367280"/>
                  <a:pt x="4892040" y="2011680"/>
                </a:cubicBezTo>
                <a:lnTo>
                  <a:pt x="4061460" y="0"/>
                </a:lnTo>
                <a:lnTo>
                  <a:pt x="3436620" y="289560"/>
                </a:lnTo>
                <a:lnTo>
                  <a:pt x="3573780" y="716280"/>
                </a:lnTo>
                <a:lnTo>
                  <a:pt x="3459480" y="1158240"/>
                </a:lnTo>
                <a:lnTo>
                  <a:pt x="3093720" y="1455420"/>
                </a:lnTo>
                <a:lnTo>
                  <a:pt x="2354580" y="1531620"/>
                </a:lnTo>
                <a:lnTo>
                  <a:pt x="1737360" y="1508760"/>
                </a:lnTo>
                <a:lnTo>
                  <a:pt x="1744980" y="601980"/>
                </a:lnTo>
                <a:close/>
              </a:path>
            </a:pathLst>
          </a:cu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77663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237067" y="6403500"/>
            <a:ext cx="3200400" cy="493076"/>
          </a:xfrm>
        </p:spPr>
        <p:txBody>
          <a:bodyPr>
            <a:noAutofit/>
          </a:bodyPr>
          <a:lstStyle/>
          <a:p>
            <a:pPr algn="ctr"/>
            <a:r>
              <a:rPr lang="en-US" sz="3200" b="1" dirty="0">
                <a:solidFill>
                  <a:schemeClr val="bg1"/>
                </a:solidFill>
              </a:rPr>
              <a:t>Project Request</a:t>
            </a:r>
          </a:p>
        </p:txBody>
      </p:sp>
      <p:pic>
        <p:nvPicPr>
          <p:cNvPr id="7" name="Content Placeholder 6"/>
          <p:cNvPicPr>
            <a:picLocks noGrp="1" noChangeAspect="1"/>
          </p:cNvPicPr>
          <p:nvPr>
            <p:ph idx="4294967295"/>
          </p:nvPr>
        </p:nvPicPr>
        <p:blipFill>
          <a:blip r:embed="rId3" cstate="screen">
            <a:extLst>
              <a:ext uri="{28A0092B-C50C-407E-A947-70E740481C1C}">
                <a14:useLocalDpi xmlns:a14="http://schemas.microsoft.com/office/drawing/2010/main"/>
              </a:ext>
            </a:extLst>
          </a:blip>
          <a:stretch>
            <a:fillRect/>
          </a:stretch>
        </p:blipFill>
        <p:spPr>
          <a:xfrm>
            <a:off x="10421515" y="6485731"/>
            <a:ext cx="1662112" cy="328613"/>
          </a:xfrm>
        </p:spPr>
      </p:pic>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67966E46-D265-43FA-80E9-ACA17231128F}"/>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452741" y="221900"/>
            <a:ext cx="7630886" cy="5868046"/>
          </a:xfrm>
          <a:prstGeom prst="rect">
            <a:avLst/>
          </a:prstGeom>
        </p:spPr>
      </p:pic>
      <p:sp>
        <p:nvSpPr>
          <p:cNvPr id="17" name="Freeform: Shape 16">
            <a:extLst>
              <a:ext uri="{FF2B5EF4-FFF2-40B4-BE49-F238E27FC236}">
                <a16:creationId xmlns:a16="http://schemas.microsoft.com/office/drawing/2014/main" id="{E91862B1-C326-42A5-8AA2-FD98F491C3BC}"/>
              </a:ext>
            </a:extLst>
          </p:cNvPr>
          <p:cNvSpPr/>
          <p:nvPr/>
        </p:nvSpPr>
        <p:spPr>
          <a:xfrm>
            <a:off x="6227111" y="1763313"/>
            <a:ext cx="4930140" cy="3672840"/>
          </a:xfrm>
          <a:custGeom>
            <a:avLst/>
            <a:gdLst>
              <a:gd name="connsiteX0" fmla="*/ 1744980 w 4770120"/>
              <a:gd name="connsiteY0" fmla="*/ 601980 h 3672840"/>
              <a:gd name="connsiteX1" fmla="*/ 0 w 4770120"/>
              <a:gd name="connsiteY1" fmla="*/ 601980 h 3672840"/>
              <a:gd name="connsiteX2" fmla="*/ 15240 w 4770120"/>
              <a:gd name="connsiteY2" fmla="*/ 2346960 h 3672840"/>
              <a:gd name="connsiteX3" fmla="*/ 1744980 w 4770120"/>
              <a:gd name="connsiteY3" fmla="*/ 2339340 h 3672840"/>
              <a:gd name="connsiteX4" fmla="*/ 1737360 w 4770120"/>
              <a:gd name="connsiteY4" fmla="*/ 2202180 h 3672840"/>
              <a:gd name="connsiteX5" fmla="*/ 3505200 w 4770120"/>
              <a:gd name="connsiteY5" fmla="*/ 2194560 h 3672840"/>
              <a:gd name="connsiteX6" fmla="*/ 3863340 w 4770120"/>
              <a:gd name="connsiteY6" fmla="*/ 2247900 h 3672840"/>
              <a:gd name="connsiteX7" fmla="*/ 4236720 w 4770120"/>
              <a:gd name="connsiteY7" fmla="*/ 2453640 h 3672840"/>
              <a:gd name="connsiteX8" fmla="*/ 4381500 w 4770120"/>
              <a:gd name="connsiteY8" fmla="*/ 2865120 h 3672840"/>
              <a:gd name="connsiteX9" fmla="*/ 4404360 w 4770120"/>
              <a:gd name="connsiteY9" fmla="*/ 3672840 h 3672840"/>
              <a:gd name="connsiteX10" fmla="*/ 4747260 w 4770120"/>
              <a:gd name="connsiteY10" fmla="*/ 3657600 h 3672840"/>
              <a:gd name="connsiteX11" fmla="*/ 4762500 w 4770120"/>
              <a:gd name="connsiteY11" fmla="*/ 2796540 h 3672840"/>
              <a:gd name="connsiteX12" fmla="*/ 4770120 w 4770120"/>
              <a:gd name="connsiteY12" fmla="*/ 1722120 h 3672840"/>
              <a:gd name="connsiteX13" fmla="*/ 4061460 w 4770120"/>
              <a:gd name="connsiteY13" fmla="*/ 0 h 3672840"/>
              <a:gd name="connsiteX14" fmla="*/ 3436620 w 4770120"/>
              <a:gd name="connsiteY14" fmla="*/ 289560 h 3672840"/>
              <a:gd name="connsiteX15" fmla="*/ 3573780 w 4770120"/>
              <a:gd name="connsiteY15" fmla="*/ 716280 h 3672840"/>
              <a:gd name="connsiteX16" fmla="*/ 3459480 w 4770120"/>
              <a:gd name="connsiteY16" fmla="*/ 1158240 h 3672840"/>
              <a:gd name="connsiteX17" fmla="*/ 3093720 w 4770120"/>
              <a:gd name="connsiteY17" fmla="*/ 1455420 h 3672840"/>
              <a:gd name="connsiteX18" fmla="*/ 2354580 w 4770120"/>
              <a:gd name="connsiteY18" fmla="*/ 1531620 h 3672840"/>
              <a:gd name="connsiteX19" fmla="*/ 1737360 w 4770120"/>
              <a:gd name="connsiteY19" fmla="*/ 1508760 h 3672840"/>
              <a:gd name="connsiteX20" fmla="*/ 1744980 w 477012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762500 w 4930140"/>
              <a:gd name="connsiteY11" fmla="*/ 279654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1386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30140" h="3672840">
                <a:moveTo>
                  <a:pt x="1744980" y="601980"/>
                </a:moveTo>
                <a:lnTo>
                  <a:pt x="0" y="601980"/>
                </a:lnTo>
                <a:lnTo>
                  <a:pt x="15240" y="2346960"/>
                </a:lnTo>
                <a:lnTo>
                  <a:pt x="1744980" y="2339340"/>
                </a:lnTo>
                <a:lnTo>
                  <a:pt x="1737360" y="2202180"/>
                </a:lnTo>
                <a:lnTo>
                  <a:pt x="3505200" y="2194560"/>
                </a:lnTo>
                <a:lnTo>
                  <a:pt x="3863340" y="2247900"/>
                </a:lnTo>
                <a:lnTo>
                  <a:pt x="4213860" y="2453640"/>
                </a:lnTo>
                <a:lnTo>
                  <a:pt x="4381500" y="2865120"/>
                </a:lnTo>
                <a:lnTo>
                  <a:pt x="4404360" y="3672840"/>
                </a:lnTo>
                <a:lnTo>
                  <a:pt x="4930140" y="3634740"/>
                </a:lnTo>
                <a:lnTo>
                  <a:pt x="4899660" y="2788920"/>
                </a:lnTo>
                <a:cubicBezTo>
                  <a:pt x="4894580" y="1983740"/>
                  <a:pt x="4935220" y="2367280"/>
                  <a:pt x="4892040" y="2011680"/>
                </a:cubicBezTo>
                <a:lnTo>
                  <a:pt x="4061460" y="0"/>
                </a:lnTo>
                <a:lnTo>
                  <a:pt x="3436620" y="289560"/>
                </a:lnTo>
                <a:lnTo>
                  <a:pt x="3573780" y="716280"/>
                </a:lnTo>
                <a:lnTo>
                  <a:pt x="3459480" y="1158240"/>
                </a:lnTo>
                <a:lnTo>
                  <a:pt x="3093720" y="1455420"/>
                </a:lnTo>
                <a:lnTo>
                  <a:pt x="2354580" y="1531620"/>
                </a:lnTo>
                <a:lnTo>
                  <a:pt x="1737360" y="1508760"/>
                </a:lnTo>
                <a:lnTo>
                  <a:pt x="1744980" y="601980"/>
                </a:lnTo>
                <a:close/>
              </a:path>
            </a:pathLst>
          </a:cu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AA8C6851-5DF7-47E6-A047-A4F1EABFD6A8}"/>
              </a:ext>
            </a:extLst>
          </p:cNvPr>
          <p:cNvSpPr txBox="1"/>
          <p:nvPr/>
        </p:nvSpPr>
        <p:spPr>
          <a:xfrm>
            <a:off x="76197" y="70463"/>
            <a:ext cx="4093513" cy="5893921"/>
          </a:xfrm>
          <a:prstGeom prst="rect">
            <a:avLst/>
          </a:prstGeom>
          <a:solidFill>
            <a:schemeClr val="bg1"/>
          </a:solidFill>
          <a:ln>
            <a:noFill/>
          </a:ln>
        </p:spPr>
        <p:txBody>
          <a:bodyPr wrap="square" rtlCol="0">
            <a:spAutoFit/>
          </a:bodyPr>
          <a:lstStyle/>
          <a:p>
            <a:pPr marL="285750" indent="-285750">
              <a:buFont typeface="Wingdings" panose="05000000000000000000" pitchFamily="2" charset="2"/>
              <a:buChar char="Ø"/>
            </a:pPr>
            <a:r>
              <a:rPr lang="en-US" dirty="0"/>
              <a:t>Special Use Permit for Utility Service</a:t>
            </a:r>
          </a:p>
          <a:p>
            <a:pPr marL="517525" lvl="1" indent="-285750">
              <a:spcBef>
                <a:spcPts val="600"/>
              </a:spcBef>
              <a:spcAft>
                <a:spcPts val="600"/>
              </a:spcAft>
              <a:buFont typeface="Arial" panose="020B0604020202020204" pitchFamily="34" charset="0"/>
              <a:buChar char="•"/>
            </a:pPr>
            <a:r>
              <a:rPr lang="en-US" dirty="0"/>
              <a:t>Washoe County grants TMWA easement for water facilities and access</a:t>
            </a:r>
          </a:p>
          <a:p>
            <a:pPr marL="517525" lvl="1" indent="-285750">
              <a:spcBef>
                <a:spcPts val="600"/>
              </a:spcBef>
              <a:spcAft>
                <a:spcPts val="600"/>
              </a:spcAft>
              <a:buFont typeface="Arial" panose="020B0604020202020204" pitchFamily="34" charset="0"/>
              <a:buChar char="•"/>
            </a:pPr>
            <a:r>
              <a:rPr lang="en-US" dirty="0"/>
              <a:t>Proposed project designed within easement parameters and  coordinated with Washoe County Utilities to accommodate a future Truck Fill Station on northern portion of site</a:t>
            </a:r>
          </a:p>
          <a:p>
            <a:pPr marL="517525" lvl="1" indent="-285750">
              <a:spcBef>
                <a:spcPts val="600"/>
              </a:spcBef>
              <a:spcAft>
                <a:spcPts val="600"/>
              </a:spcAft>
              <a:buFont typeface="Arial" panose="020B0604020202020204" pitchFamily="34" charset="0"/>
              <a:buChar char="•"/>
            </a:pPr>
            <a:r>
              <a:rPr lang="en-US" dirty="0"/>
              <a:t>Proposed project on 10 x 10 paved pad with one parking space; secured with 6’ fence around perimeter</a:t>
            </a:r>
          </a:p>
          <a:p>
            <a:pPr marL="517525" lvl="1" indent="-285750">
              <a:spcBef>
                <a:spcPts val="600"/>
              </a:spcBef>
              <a:spcAft>
                <a:spcPts val="600"/>
              </a:spcAft>
              <a:buFont typeface="Arial" panose="020B0604020202020204" pitchFamily="34" charset="0"/>
              <a:buChar char="•"/>
            </a:pPr>
            <a:r>
              <a:rPr lang="en-US" dirty="0"/>
              <a:t>28’ between fence and edge of easement will include underground piping to connect to existing water line in Arrowcreek and landscape screening along Arrowcreek</a:t>
            </a:r>
          </a:p>
        </p:txBody>
      </p:sp>
      <p:sp>
        <p:nvSpPr>
          <p:cNvPr id="3" name="Freeform: Shape 2">
            <a:extLst>
              <a:ext uri="{FF2B5EF4-FFF2-40B4-BE49-F238E27FC236}">
                <a16:creationId xmlns:a16="http://schemas.microsoft.com/office/drawing/2014/main" id="{8BCB2BBF-A8CE-4C9C-B28B-523200084D6B}"/>
              </a:ext>
            </a:extLst>
          </p:cNvPr>
          <p:cNvSpPr/>
          <p:nvPr/>
        </p:nvSpPr>
        <p:spPr>
          <a:xfrm>
            <a:off x="6248400" y="2362200"/>
            <a:ext cx="1719943" cy="1735238"/>
          </a:xfrm>
          <a:custGeom>
            <a:avLst/>
            <a:gdLst>
              <a:gd name="connsiteX0" fmla="*/ 0 w 1719943"/>
              <a:gd name="connsiteY0" fmla="*/ 0 h 1284514"/>
              <a:gd name="connsiteX1" fmla="*/ 0 w 1719943"/>
              <a:gd name="connsiteY1" fmla="*/ 1284514 h 1284514"/>
              <a:gd name="connsiteX2" fmla="*/ 1719943 w 1719943"/>
              <a:gd name="connsiteY2" fmla="*/ 1284514 h 1284514"/>
              <a:gd name="connsiteX3" fmla="*/ 1698171 w 1719943"/>
              <a:gd name="connsiteY3" fmla="*/ 10886 h 1284514"/>
              <a:gd name="connsiteX4" fmla="*/ 0 w 1719943"/>
              <a:gd name="connsiteY4" fmla="*/ 0 h 1284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943" h="1284514">
                <a:moveTo>
                  <a:pt x="0" y="0"/>
                </a:moveTo>
                <a:lnTo>
                  <a:pt x="0" y="1284514"/>
                </a:lnTo>
                <a:lnTo>
                  <a:pt x="1719943" y="1284514"/>
                </a:lnTo>
                <a:lnTo>
                  <a:pt x="1698171" y="10886"/>
                </a:lnTo>
                <a:lnTo>
                  <a:pt x="0" y="0"/>
                </a:lnTo>
                <a:close/>
              </a:path>
            </a:pathLst>
          </a:custGeom>
          <a:solidFill>
            <a:srgbClr val="00B0F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368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108373" y="6367404"/>
            <a:ext cx="4267684" cy="493076"/>
          </a:xfrm>
        </p:spPr>
        <p:txBody>
          <a:bodyPr>
            <a:noAutofit/>
          </a:bodyPr>
          <a:lstStyle/>
          <a:p>
            <a:pPr algn="ctr"/>
            <a:r>
              <a:rPr lang="en-US" sz="3200" b="1" dirty="0">
                <a:solidFill>
                  <a:schemeClr val="bg1"/>
                </a:solidFill>
              </a:rPr>
              <a:t>Project Request - Paving</a:t>
            </a:r>
          </a:p>
        </p:txBody>
      </p:sp>
      <p:pic>
        <p:nvPicPr>
          <p:cNvPr id="7" name="Content Placeholder 6"/>
          <p:cNvPicPr>
            <a:picLocks noGrp="1" noChangeAspect="1"/>
          </p:cNvPicPr>
          <p:nvPr>
            <p:ph idx="4294967295"/>
          </p:nvPr>
        </p:nvPicPr>
        <p:blipFill>
          <a:blip r:embed="rId3" cstate="screen">
            <a:extLst>
              <a:ext uri="{28A0092B-C50C-407E-A947-70E740481C1C}">
                <a14:useLocalDpi xmlns:a14="http://schemas.microsoft.com/office/drawing/2010/main"/>
              </a:ext>
            </a:extLst>
          </a:blip>
          <a:stretch>
            <a:fillRect/>
          </a:stretch>
        </p:blipFill>
        <p:spPr>
          <a:xfrm>
            <a:off x="10421515" y="6485731"/>
            <a:ext cx="1662112" cy="328613"/>
          </a:xfrm>
        </p:spPr>
      </p:pic>
      <p:grpSp>
        <p:nvGrpSpPr>
          <p:cNvPr id="17" name="Group 16">
            <a:extLst>
              <a:ext uri="{FF2B5EF4-FFF2-40B4-BE49-F238E27FC236}">
                <a16:creationId xmlns:a16="http://schemas.microsoft.com/office/drawing/2014/main" id="{3A469765-5954-4A19-95DC-AFEAC57E8B65}"/>
              </a:ext>
            </a:extLst>
          </p:cNvPr>
          <p:cNvGrpSpPr/>
          <p:nvPr/>
        </p:nvGrpSpPr>
        <p:grpSpPr>
          <a:xfrm>
            <a:off x="386925" y="221900"/>
            <a:ext cx="11696702" cy="5868046"/>
            <a:chOff x="217714" y="272147"/>
            <a:chExt cx="11696702" cy="5868046"/>
          </a:xfrm>
        </p:grpSpPr>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256D19FA-F095-422B-BAC4-EE6D66FFBFE1}"/>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283530" y="272147"/>
              <a:ext cx="7630886" cy="5868046"/>
            </a:xfrm>
            <a:prstGeom prst="rect">
              <a:avLst/>
            </a:prstGeom>
          </p:spPr>
        </p:pic>
        <p:sp>
          <p:nvSpPr>
            <p:cNvPr id="2" name="Freeform: Shape 1">
              <a:extLst>
                <a:ext uri="{FF2B5EF4-FFF2-40B4-BE49-F238E27FC236}">
                  <a16:creationId xmlns:a16="http://schemas.microsoft.com/office/drawing/2014/main" id="{0401CBE3-F218-4E77-9C0A-606A2EFBEDAC}"/>
                </a:ext>
              </a:extLst>
            </p:cNvPr>
            <p:cNvSpPr/>
            <p:nvPr/>
          </p:nvSpPr>
          <p:spPr>
            <a:xfrm>
              <a:off x="6057900" y="2415540"/>
              <a:ext cx="1737360" cy="1295400"/>
            </a:xfrm>
            <a:custGeom>
              <a:avLst/>
              <a:gdLst>
                <a:gd name="connsiteX0" fmla="*/ 1737360 w 1737360"/>
                <a:gd name="connsiteY0" fmla="*/ 7620 h 1295400"/>
                <a:gd name="connsiteX1" fmla="*/ 0 w 1737360"/>
                <a:gd name="connsiteY1" fmla="*/ 0 h 1295400"/>
                <a:gd name="connsiteX2" fmla="*/ 15240 w 1737360"/>
                <a:gd name="connsiteY2" fmla="*/ 1280160 h 1295400"/>
                <a:gd name="connsiteX3" fmla="*/ 1737360 w 1737360"/>
                <a:gd name="connsiteY3" fmla="*/ 1295400 h 1295400"/>
                <a:gd name="connsiteX4" fmla="*/ 1737360 w 1737360"/>
                <a:gd name="connsiteY4" fmla="*/ 7620 h 1295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7360" h="1295400">
                  <a:moveTo>
                    <a:pt x="1737360" y="7620"/>
                  </a:moveTo>
                  <a:lnTo>
                    <a:pt x="0" y="0"/>
                  </a:lnTo>
                  <a:lnTo>
                    <a:pt x="15240" y="1280160"/>
                  </a:lnTo>
                  <a:lnTo>
                    <a:pt x="1737360" y="1295400"/>
                  </a:lnTo>
                  <a:lnTo>
                    <a:pt x="1737360" y="7620"/>
                  </a:lnTo>
                  <a:close/>
                </a:path>
              </a:pathLst>
            </a:custGeom>
            <a:solidFill>
              <a:srgbClr val="FFC0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Shape 2">
              <a:extLst>
                <a:ext uri="{FF2B5EF4-FFF2-40B4-BE49-F238E27FC236}">
                  <a16:creationId xmlns:a16="http://schemas.microsoft.com/office/drawing/2014/main" id="{05CA4F0E-2C06-4BF2-8651-AE0FC4DB00B7}"/>
                </a:ext>
              </a:extLst>
            </p:cNvPr>
            <p:cNvSpPr/>
            <p:nvPr/>
          </p:nvSpPr>
          <p:spPr>
            <a:xfrm>
              <a:off x="6057900" y="1813560"/>
              <a:ext cx="4930140" cy="3672840"/>
            </a:xfrm>
            <a:custGeom>
              <a:avLst/>
              <a:gdLst>
                <a:gd name="connsiteX0" fmla="*/ 1744980 w 4770120"/>
                <a:gd name="connsiteY0" fmla="*/ 601980 h 3672840"/>
                <a:gd name="connsiteX1" fmla="*/ 0 w 4770120"/>
                <a:gd name="connsiteY1" fmla="*/ 601980 h 3672840"/>
                <a:gd name="connsiteX2" fmla="*/ 15240 w 4770120"/>
                <a:gd name="connsiteY2" fmla="*/ 2346960 h 3672840"/>
                <a:gd name="connsiteX3" fmla="*/ 1744980 w 4770120"/>
                <a:gd name="connsiteY3" fmla="*/ 2339340 h 3672840"/>
                <a:gd name="connsiteX4" fmla="*/ 1737360 w 4770120"/>
                <a:gd name="connsiteY4" fmla="*/ 2202180 h 3672840"/>
                <a:gd name="connsiteX5" fmla="*/ 3505200 w 4770120"/>
                <a:gd name="connsiteY5" fmla="*/ 2194560 h 3672840"/>
                <a:gd name="connsiteX6" fmla="*/ 3863340 w 4770120"/>
                <a:gd name="connsiteY6" fmla="*/ 2247900 h 3672840"/>
                <a:gd name="connsiteX7" fmla="*/ 4236720 w 4770120"/>
                <a:gd name="connsiteY7" fmla="*/ 2453640 h 3672840"/>
                <a:gd name="connsiteX8" fmla="*/ 4381500 w 4770120"/>
                <a:gd name="connsiteY8" fmla="*/ 2865120 h 3672840"/>
                <a:gd name="connsiteX9" fmla="*/ 4404360 w 4770120"/>
                <a:gd name="connsiteY9" fmla="*/ 3672840 h 3672840"/>
                <a:gd name="connsiteX10" fmla="*/ 4747260 w 4770120"/>
                <a:gd name="connsiteY10" fmla="*/ 3657600 h 3672840"/>
                <a:gd name="connsiteX11" fmla="*/ 4762500 w 4770120"/>
                <a:gd name="connsiteY11" fmla="*/ 2796540 h 3672840"/>
                <a:gd name="connsiteX12" fmla="*/ 4770120 w 4770120"/>
                <a:gd name="connsiteY12" fmla="*/ 1722120 h 3672840"/>
                <a:gd name="connsiteX13" fmla="*/ 4061460 w 4770120"/>
                <a:gd name="connsiteY13" fmla="*/ 0 h 3672840"/>
                <a:gd name="connsiteX14" fmla="*/ 3436620 w 4770120"/>
                <a:gd name="connsiteY14" fmla="*/ 289560 h 3672840"/>
                <a:gd name="connsiteX15" fmla="*/ 3573780 w 4770120"/>
                <a:gd name="connsiteY15" fmla="*/ 716280 h 3672840"/>
                <a:gd name="connsiteX16" fmla="*/ 3459480 w 4770120"/>
                <a:gd name="connsiteY16" fmla="*/ 1158240 h 3672840"/>
                <a:gd name="connsiteX17" fmla="*/ 3093720 w 4770120"/>
                <a:gd name="connsiteY17" fmla="*/ 1455420 h 3672840"/>
                <a:gd name="connsiteX18" fmla="*/ 2354580 w 4770120"/>
                <a:gd name="connsiteY18" fmla="*/ 1531620 h 3672840"/>
                <a:gd name="connsiteX19" fmla="*/ 1737360 w 4770120"/>
                <a:gd name="connsiteY19" fmla="*/ 1508760 h 3672840"/>
                <a:gd name="connsiteX20" fmla="*/ 1744980 w 477012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762500 w 4930140"/>
                <a:gd name="connsiteY11" fmla="*/ 279654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1386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30140" h="3672840">
                  <a:moveTo>
                    <a:pt x="1744980" y="601980"/>
                  </a:moveTo>
                  <a:lnTo>
                    <a:pt x="0" y="601980"/>
                  </a:lnTo>
                  <a:lnTo>
                    <a:pt x="15240" y="2346960"/>
                  </a:lnTo>
                  <a:lnTo>
                    <a:pt x="1744980" y="2339340"/>
                  </a:lnTo>
                  <a:lnTo>
                    <a:pt x="1737360" y="2202180"/>
                  </a:lnTo>
                  <a:lnTo>
                    <a:pt x="3505200" y="2194560"/>
                  </a:lnTo>
                  <a:lnTo>
                    <a:pt x="3863340" y="2247900"/>
                  </a:lnTo>
                  <a:lnTo>
                    <a:pt x="4213860" y="2453640"/>
                  </a:lnTo>
                  <a:lnTo>
                    <a:pt x="4381500" y="2865120"/>
                  </a:lnTo>
                  <a:lnTo>
                    <a:pt x="4404360" y="3672840"/>
                  </a:lnTo>
                  <a:lnTo>
                    <a:pt x="4930140" y="3634740"/>
                  </a:lnTo>
                  <a:lnTo>
                    <a:pt x="4899660" y="2788920"/>
                  </a:lnTo>
                  <a:cubicBezTo>
                    <a:pt x="4894580" y="1983740"/>
                    <a:pt x="4935220" y="2367280"/>
                    <a:pt x="4892040" y="2011680"/>
                  </a:cubicBezTo>
                  <a:lnTo>
                    <a:pt x="4061460" y="0"/>
                  </a:lnTo>
                  <a:lnTo>
                    <a:pt x="3436620" y="289560"/>
                  </a:lnTo>
                  <a:lnTo>
                    <a:pt x="3573780" y="716280"/>
                  </a:lnTo>
                  <a:lnTo>
                    <a:pt x="3459480" y="1158240"/>
                  </a:lnTo>
                  <a:lnTo>
                    <a:pt x="3093720" y="1455420"/>
                  </a:lnTo>
                  <a:lnTo>
                    <a:pt x="2354580" y="1531620"/>
                  </a:lnTo>
                  <a:lnTo>
                    <a:pt x="1737360" y="1508760"/>
                  </a:lnTo>
                  <a:lnTo>
                    <a:pt x="1744980" y="601980"/>
                  </a:lnTo>
                  <a:close/>
                </a:path>
              </a:pathLst>
            </a:cu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DAB0EE9A-BDD8-48D0-851D-4DDC2779CDBF}"/>
                </a:ext>
              </a:extLst>
            </p:cNvPr>
            <p:cNvSpPr/>
            <p:nvPr/>
          </p:nvSpPr>
          <p:spPr>
            <a:xfrm>
              <a:off x="7808976" y="1834896"/>
              <a:ext cx="3169920" cy="2779776"/>
            </a:xfrm>
            <a:custGeom>
              <a:avLst/>
              <a:gdLst>
                <a:gd name="connsiteX0" fmla="*/ 6096 w 3169920"/>
                <a:gd name="connsiteY0" fmla="*/ 1487424 h 2779776"/>
                <a:gd name="connsiteX1" fmla="*/ 0 w 3169920"/>
                <a:gd name="connsiteY1" fmla="*/ 1877568 h 2779776"/>
                <a:gd name="connsiteX2" fmla="*/ 981456 w 3169920"/>
                <a:gd name="connsiteY2" fmla="*/ 1901952 h 2779776"/>
                <a:gd name="connsiteX3" fmla="*/ 1548384 w 3169920"/>
                <a:gd name="connsiteY3" fmla="*/ 1901952 h 2779776"/>
                <a:gd name="connsiteX4" fmla="*/ 2151888 w 3169920"/>
                <a:gd name="connsiteY4" fmla="*/ 2218944 h 2779776"/>
                <a:gd name="connsiteX5" fmla="*/ 2353056 w 3169920"/>
                <a:gd name="connsiteY5" fmla="*/ 2346960 h 2779776"/>
                <a:gd name="connsiteX6" fmla="*/ 2353056 w 3169920"/>
                <a:gd name="connsiteY6" fmla="*/ 2621280 h 2779776"/>
                <a:gd name="connsiteX7" fmla="*/ 2353056 w 3169920"/>
                <a:gd name="connsiteY7" fmla="*/ 2761488 h 2779776"/>
                <a:gd name="connsiteX8" fmla="*/ 3169920 w 3169920"/>
                <a:gd name="connsiteY8" fmla="*/ 2779776 h 2779776"/>
                <a:gd name="connsiteX9" fmla="*/ 3157728 w 3169920"/>
                <a:gd name="connsiteY9" fmla="*/ 2499360 h 2779776"/>
                <a:gd name="connsiteX10" fmla="*/ 2846832 w 3169920"/>
                <a:gd name="connsiteY10" fmla="*/ 2292096 h 2779776"/>
                <a:gd name="connsiteX11" fmla="*/ 3023616 w 3169920"/>
                <a:gd name="connsiteY11" fmla="*/ 1737360 h 2779776"/>
                <a:gd name="connsiteX12" fmla="*/ 2316480 w 3169920"/>
                <a:gd name="connsiteY12" fmla="*/ 0 h 2779776"/>
                <a:gd name="connsiteX13" fmla="*/ 1700784 w 3169920"/>
                <a:gd name="connsiteY13" fmla="*/ 256032 h 2779776"/>
                <a:gd name="connsiteX14" fmla="*/ 1792224 w 3169920"/>
                <a:gd name="connsiteY14" fmla="*/ 530352 h 2779776"/>
                <a:gd name="connsiteX15" fmla="*/ 1816608 w 3169920"/>
                <a:gd name="connsiteY15" fmla="*/ 762000 h 2779776"/>
                <a:gd name="connsiteX16" fmla="*/ 1755648 w 3169920"/>
                <a:gd name="connsiteY16" fmla="*/ 1048512 h 2779776"/>
                <a:gd name="connsiteX17" fmla="*/ 1591056 w 3169920"/>
                <a:gd name="connsiteY17" fmla="*/ 1255776 h 2779776"/>
                <a:gd name="connsiteX18" fmla="*/ 1280160 w 3169920"/>
                <a:gd name="connsiteY18" fmla="*/ 1463040 h 2779776"/>
                <a:gd name="connsiteX19" fmla="*/ 731520 w 3169920"/>
                <a:gd name="connsiteY19" fmla="*/ 1511808 h 2779776"/>
                <a:gd name="connsiteX20" fmla="*/ 6096 w 3169920"/>
                <a:gd name="connsiteY20" fmla="*/ 1487424 h 2779776"/>
                <a:gd name="connsiteX0" fmla="*/ 6096 w 3169920"/>
                <a:gd name="connsiteY0" fmla="*/ 1487424 h 2779776"/>
                <a:gd name="connsiteX1" fmla="*/ 0 w 3169920"/>
                <a:gd name="connsiteY1" fmla="*/ 1877568 h 2779776"/>
                <a:gd name="connsiteX2" fmla="*/ 981456 w 3169920"/>
                <a:gd name="connsiteY2" fmla="*/ 1901952 h 2779776"/>
                <a:gd name="connsiteX3" fmla="*/ 1548384 w 3169920"/>
                <a:gd name="connsiteY3" fmla="*/ 1901952 h 2779776"/>
                <a:gd name="connsiteX4" fmla="*/ 2151888 w 3169920"/>
                <a:gd name="connsiteY4" fmla="*/ 2218944 h 2779776"/>
                <a:gd name="connsiteX5" fmla="*/ 2353056 w 3169920"/>
                <a:gd name="connsiteY5" fmla="*/ 2346960 h 2779776"/>
                <a:gd name="connsiteX6" fmla="*/ 2353056 w 3169920"/>
                <a:gd name="connsiteY6" fmla="*/ 2621280 h 2779776"/>
                <a:gd name="connsiteX7" fmla="*/ 2353056 w 3169920"/>
                <a:gd name="connsiteY7" fmla="*/ 2761488 h 2779776"/>
                <a:gd name="connsiteX8" fmla="*/ 3169920 w 3169920"/>
                <a:gd name="connsiteY8" fmla="*/ 2779776 h 2779776"/>
                <a:gd name="connsiteX9" fmla="*/ 3157728 w 3169920"/>
                <a:gd name="connsiteY9" fmla="*/ 2499360 h 2779776"/>
                <a:gd name="connsiteX10" fmla="*/ 3163824 w 3169920"/>
                <a:gd name="connsiteY10" fmla="*/ 2042160 h 2779776"/>
                <a:gd name="connsiteX11" fmla="*/ 3023616 w 3169920"/>
                <a:gd name="connsiteY11" fmla="*/ 1737360 h 2779776"/>
                <a:gd name="connsiteX12" fmla="*/ 2316480 w 3169920"/>
                <a:gd name="connsiteY12" fmla="*/ 0 h 2779776"/>
                <a:gd name="connsiteX13" fmla="*/ 1700784 w 3169920"/>
                <a:gd name="connsiteY13" fmla="*/ 256032 h 2779776"/>
                <a:gd name="connsiteX14" fmla="*/ 1792224 w 3169920"/>
                <a:gd name="connsiteY14" fmla="*/ 530352 h 2779776"/>
                <a:gd name="connsiteX15" fmla="*/ 1816608 w 3169920"/>
                <a:gd name="connsiteY15" fmla="*/ 762000 h 2779776"/>
                <a:gd name="connsiteX16" fmla="*/ 1755648 w 3169920"/>
                <a:gd name="connsiteY16" fmla="*/ 1048512 h 2779776"/>
                <a:gd name="connsiteX17" fmla="*/ 1591056 w 3169920"/>
                <a:gd name="connsiteY17" fmla="*/ 1255776 h 2779776"/>
                <a:gd name="connsiteX18" fmla="*/ 1280160 w 3169920"/>
                <a:gd name="connsiteY18" fmla="*/ 1463040 h 2779776"/>
                <a:gd name="connsiteX19" fmla="*/ 731520 w 3169920"/>
                <a:gd name="connsiteY19" fmla="*/ 1511808 h 2779776"/>
                <a:gd name="connsiteX20" fmla="*/ 6096 w 3169920"/>
                <a:gd name="connsiteY20" fmla="*/ 1487424 h 2779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169920" h="2779776">
                  <a:moveTo>
                    <a:pt x="6096" y="1487424"/>
                  </a:moveTo>
                  <a:lnTo>
                    <a:pt x="0" y="1877568"/>
                  </a:lnTo>
                  <a:lnTo>
                    <a:pt x="981456" y="1901952"/>
                  </a:lnTo>
                  <a:lnTo>
                    <a:pt x="1548384" y="1901952"/>
                  </a:lnTo>
                  <a:lnTo>
                    <a:pt x="2151888" y="2218944"/>
                  </a:lnTo>
                  <a:lnTo>
                    <a:pt x="2353056" y="2346960"/>
                  </a:lnTo>
                  <a:lnTo>
                    <a:pt x="2353056" y="2621280"/>
                  </a:lnTo>
                  <a:lnTo>
                    <a:pt x="2353056" y="2761488"/>
                  </a:lnTo>
                  <a:lnTo>
                    <a:pt x="3169920" y="2779776"/>
                  </a:lnTo>
                  <a:lnTo>
                    <a:pt x="3157728" y="2499360"/>
                  </a:lnTo>
                  <a:lnTo>
                    <a:pt x="3163824" y="2042160"/>
                  </a:lnTo>
                  <a:lnTo>
                    <a:pt x="3023616" y="1737360"/>
                  </a:lnTo>
                  <a:lnTo>
                    <a:pt x="2316480" y="0"/>
                  </a:lnTo>
                  <a:lnTo>
                    <a:pt x="1700784" y="256032"/>
                  </a:lnTo>
                  <a:lnTo>
                    <a:pt x="1792224" y="530352"/>
                  </a:lnTo>
                  <a:lnTo>
                    <a:pt x="1816608" y="762000"/>
                  </a:lnTo>
                  <a:lnTo>
                    <a:pt x="1755648" y="1048512"/>
                  </a:lnTo>
                  <a:lnTo>
                    <a:pt x="1591056" y="1255776"/>
                  </a:lnTo>
                  <a:lnTo>
                    <a:pt x="1280160" y="1463040"/>
                  </a:lnTo>
                  <a:lnTo>
                    <a:pt x="731520" y="1511808"/>
                  </a:lnTo>
                  <a:lnTo>
                    <a:pt x="6096" y="1487424"/>
                  </a:lnTo>
                  <a:close/>
                </a:path>
              </a:pathLst>
            </a:cu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3A3A053-8A66-4CA3-9C04-C50FE22C127B}"/>
                </a:ext>
              </a:extLst>
            </p:cNvPr>
            <p:cNvSpPr/>
            <p:nvPr/>
          </p:nvSpPr>
          <p:spPr>
            <a:xfrm>
              <a:off x="10192512" y="4084320"/>
              <a:ext cx="786384" cy="530352"/>
            </a:xfrm>
            <a:prstGeom prst="rect">
              <a:avLst/>
            </a:prstGeom>
            <a:solidFill>
              <a:srgbClr val="FFFF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F392F5C8-CB40-435E-9411-7C79AB49BFC5}"/>
              </a:ext>
            </a:extLst>
          </p:cNvPr>
          <p:cNvGrpSpPr/>
          <p:nvPr/>
        </p:nvGrpSpPr>
        <p:grpSpPr>
          <a:xfrm>
            <a:off x="82731" y="1311858"/>
            <a:ext cx="4293326" cy="2554545"/>
            <a:chOff x="82731" y="1311858"/>
            <a:chExt cx="4293326" cy="2554545"/>
          </a:xfrm>
        </p:grpSpPr>
        <p:sp>
          <p:nvSpPr>
            <p:cNvPr id="12" name="TextBox 11">
              <a:extLst>
                <a:ext uri="{FF2B5EF4-FFF2-40B4-BE49-F238E27FC236}">
                  <a16:creationId xmlns:a16="http://schemas.microsoft.com/office/drawing/2014/main" id="{AA8C6851-5DF7-47E6-A047-A4F1EABFD6A8}"/>
                </a:ext>
              </a:extLst>
            </p:cNvPr>
            <p:cNvSpPr txBox="1"/>
            <p:nvPr/>
          </p:nvSpPr>
          <p:spPr>
            <a:xfrm>
              <a:off x="82731" y="1311858"/>
              <a:ext cx="4293326" cy="2554545"/>
            </a:xfrm>
            <a:prstGeom prst="rect">
              <a:avLst/>
            </a:prstGeom>
            <a:solidFill>
              <a:schemeClr val="bg1"/>
            </a:solidFill>
            <a:ln>
              <a:solidFill>
                <a:schemeClr val="tx1"/>
              </a:solidFill>
            </a:ln>
          </p:spPr>
          <p:txBody>
            <a:bodyPr wrap="square" rtlCol="0">
              <a:spAutoFit/>
            </a:bodyPr>
            <a:lstStyle/>
            <a:p>
              <a:pPr marL="285750" indent="-285750">
                <a:buFont typeface="Wingdings" panose="05000000000000000000" pitchFamily="2" charset="2"/>
                <a:buChar char="Ø"/>
              </a:pPr>
              <a:r>
                <a:rPr lang="en-US" sz="1700" dirty="0"/>
                <a:t>Variance for paving of proposed access road</a:t>
              </a:r>
            </a:p>
            <a:p>
              <a:pPr marL="457200" indent="-285750">
                <a:spcBef>
                  <a:spcPts val="600"/>
                </a:spcBef>
                <a:spcAft>
                  <a:spcPts val="600"/>
                </a:spcAft>
                <a:buFont typeface="Arial" panose="020B0604020202020204" pitchFamily="34" charset="0"/>
                <a:buChar char="•"/>
              </a:pPr>
              <a:r>
                <a:rPr lang="en-US" sz="1700" dirty="0"/>
                <a:t>Easement Boundary</a:t>
              </a:r>
            </a:p>
            <a:p>
              <a:pPr marL="457200" indent="-285750">
                <a:spcBef>
                  <a:spcPts val="600"/>
                </a:spcBef>
                <a:spcAft>
                  <a:spcPts val="600"/>
                </a:spcAft>
                <a:buFont typeface="Arial" panose="020B0604020202020204" pitchFamily="34" charset="0"/>
                <a:buChar char="•"/>
              </a:pPr>
              <a:r>
                <a:rPr lang="en-US" sz="1700" dirty="0"/>
                <a:t>Area to be Paved by TMWA </a:t>
              </a:r>
            </a:p>
            <a:p>
              <a:pPr marL="457200" indent="-285750">
                <a:spcBef>
                  <a:spcPts val="600"/>
                </a:spcBef>
                <a:spcAft>
                  <a:spcPts val="600"/>
                </a:spcAft>
                <a:buFont typeface="Arial" panose="020B0604020202020204" pitchFamily="34" charset="0"/>
                <a:buChar char="•"/>
              </a:pPr>
              <a:r>
                <a:rPr lang="en-US" sz="1700" dirty="0"/>
                <a:t>Area of Aggregate Base by TMWA</a:t>
              </a:r>
            </a:p>
            <a:p>
              <a:pPr marL="457200" indent="-285750">
                <a:spcBef>
                  <a:spcPts val="600"/>
                </a:spcBef>
                <a:spcAft>
                  <a:spcPts val="600"/>
                </a:spcAft>
                <a:buFont typeface="Arial" panose="020B0604020202020204" pitchFamily="34" charset="0"/>
                <a:buChar char="•"/>
              </a:pPr>
              <a:r>
                <a:rPr lang="en-US" sz="1700" dirty="0"/>
                <a:t>Proposed Rocked Truck Entrance </a:t>
              </a:r>
            </a:p>
            <a:p>
              <a:r>
                <a:rPr lang="en-US" dirty="0"/>
                <a:t>	</a:t>
              </a:r>
            </a:p>
          </p:txBody>
        </p:sp>
        <p:cxnSp>
          <p:nvCxnSpPr>
            <p:cNvPr id="9" name="Straight Connector 8">
              <a:extLst>
                <a:ext uri="{FF2B5EF4-FFF2-40B4-BE49-F238E27FC236}">
                  <a16:creationId xmlns:a16="http://schemas.microsoft.com/office/drawing/2014/main" id="{0704F441-B983-4752-9AA4-E3A79E9993C5}"/>
                </a:ext>
              </a:extLst>
            </p:cNvPr>
            <p:cNvCxnSpPr/>
            <p:nvPr/>
          </p:nvCxnSpPr>
          <p:spPr>
            <a:xfrm>
              <a:off x="3686082" y="2113833"/>
              <a:ext cx="508000"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0392B2-D2B7-4153-AA0A-D37DDE53AD26}"/>
                </a:ext>
              </a:extLst>
            </p:cNvPr>
            <p:cNvSpPr/>
            <p:nvPr/>
          </p:nvSpPr>
          <p:spPr>
            <a:xfrm>
              <a:off x="3742022" y="2397941"/>
              <a:ext cx="396240" cy="185419"/>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069C12-E7D7-4252-A848-B74778A585A5}"/>
                </a:ext>
              </a:extLst>
            </p:cNvPr>
            <p:cNvSpPr/>
            <p:nvPr/>
          </p:nvSpPr>
          <p:spPr>
            <a:xfrm>
              <a:off x="3741962" y="2813695"/>
              <a:ext cx="396240" cy="185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FBA0B5F-669C-42B0-8281-3C19AA26290B}"/>
                </a:ext>
              </a:extLst>
            </p:cNvPr>
            <p:cNvSpPr/>
            <p:nvPr/>
          </p:nvSpPr>
          <p:spPr>
            <a:xfrm>
              <a:off x="3741962" y="3260116"/>
              <a:ext cx="396240" cy="185367"/>
            </a:xfrm>
            <a:prstGeom prst="rect">
              <a:avLst/>
            </a:prstGeom>
            <a:solidFill>
              <a:srgbClr val="FFFF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46980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Title 3">
            <a:extLst>
              <a:ext uri="{FF2B5EF4-FFF2-40B4-BE49-F238E27FC236}">
                <a16:creationId xmlns:a16="http://schemas.microsoft.com/office/drawing/2014/main" id="{7EAD5A0A-4A15-4088-B497-C59A49C387C7}"/>
              </a:ext>
            </a:extLst>
          </p:cNvPr>
          <p:cNvSpPr txBox="1">
            <a:spLocks/>
          </p:cNvSpPr>
          <p:nvPr/>
        </p:nvSpPr>
        <p:spPr>
          <a:xfrm>
            <a:off x="0" y="6346189"/>
            <a:ext cx="5203371" cy="664809"/>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sz="3200" b="1" dirty="0">
                <a:solidFill>
                  <a:schemeClr val="bg1"/>
                </a:solidFill>
              </a:rPr>
              <a:t>Existing Screening Condition</a:t>
            </a:r>
          </a:p>
        </p:txBody>
      </p:sp>
      <p:pic>
        <p:nvPicPr>
          <p:cNvPr id="15" name="Picture 14">
            <a:extLst>
              <a:ext uri="{FF2B5EF4-FFF2-40B4-BE49-F238E27FC236}">
                <a16:creationId xmlns:a16="http://schemas.microsoft.com/office/drawing/2014/main" id="{6C234740-555B-4406-B988-DB7648057707}"/>
              </a:ext>
            </a:extLst>
          </p:cNvPr>
          <p:cNvPicPr>
            <a:picLocks noChangeAspect="1"/>
          </p:cNvPicPr>
          <p:nvPr/>
        </p:nvPicPr>
        <p:blipFill>
          <a:blip r:embed="rId3"/>
          <a:stretch>
            <a:fillRect/>
          </a:stretch>
        </p:blipFill>
        <p:spPr>
          <a:xfrm>
            <a:off x="10401058" y="6468179"/>
            <a:ext cx="1658256" cy="329213"/>
          </a:xfrm>
          <a:prstGeom prst="rect">
            <a:avLst/>
          </a:prstGeom>
        </p:spPr>
      </p:pic>
      <p:pic>
        <p:nvPicPr>
          <p:cNvPr id="2" name="Picture 1">
            <a:extLst>
              <a:ext uri="{FF2B5EF4-FFF2-40B4-BE49-F238E27FC236}">
                <a16:creationId xmlns:a16="http://schemas.microsoft.com/office/drawing/2014/main" id="{0FA6A03B-FEE0-4330-8A28-7A8A1074F539}"/>
              </a:ext>
            </a:extLst>
          </p:cNvPr>
          <p:cNvPicPr>
            <a:picLocks noChangeAspect="1"/>
          </p:cNvPicPr>
          <p:nvPr/>
        </p:nvPicPr>
        <p:blipFill rotWithShape="1">
          <a:blip r:embed="rId4"/>
          <a:srcRect t="11651"/>
          <a:stretch/>
        </p:blipFill>
        <p:spPr>
          <a:xfrm>
            <a:off x="0" y="1260937"/>
            <a:ext cx="12192000" cy="4994820"/>
          </a:xfrm>
          <a:prstGeom prst="rect">
            <a:avLst/>
          </a:prstGeom>
        </p:spPr>
      </p:pic>
      <p:sp>
        <p:nvSpPr>
          <p:cNvPr id="12" name="TextBox 11">
            <a:extLst>
              <a:ext uri="{FF2B5EF4-FFF2-40B4-BE49-F238E27FC236}">
                <a16:creationId xmlns:a16="http://schemas.microsoft.com/office/drawing/2014/main" id="{D6E375A8-ED67-4BF4-8C10-621750EB7EB8}"/>
              </a:ext>
            </a:extLst>
          </p:cNvPr>
          <p:cNvSpPr txBox="1"/>
          <p:nvPr/>
        </p:nvSpPr>
        <p:spPr>
          <a:xfrm>
            <a:off x="327045" y="60608"/>
            <a:ext cx="10347581" cy="1200329"/>
          </a:xfrm>
          <a:prstGeom prst="rect">
            <a:avLst/>
          </a:prstGeom>
          <a:noFill/>
        </p:spPr>
        <p:txBody>
          <a:bodyPr wrap="square" rtlCol="0">
            <a:spAutoFit/>
          </a:bodyPr>
          <a:lstStyle/>
          <a:p>
            <a:r>
              <a:rPr lang="en-US" sz="2400" b="1" dirty="0"/>
              <a:t>Existing “berm” along Arrowcreek Parkway</a:t>
            </a:r>
          </a:p>
          <a:p>
            <a:pPr marL="342900" indent="-342900">
              <a:buFont typeface="Wingdings" panose="05000000000000000000" pitchFamily="2" charset="2"/>
              <a:buChar char="§"/>
            </a:pPr>
            <a:r>
              <a:rPr lang="en-US" sz="2400" b="1" dirty="0"/>
              <a:t>Note that basin is built below grade</a:t>
            </a:r>
          </a:p>
          <a:p>
            <a:pPr marL="342900" indent="-342900">
              <a:buFont typeface="Wingdings" panose="05000000000000000000" pitchFamily="2" charset="2"/>
              <a:buChar char="§"/>
            </a:pPr>
            <a:r>
              <a:rPr lang="en-US" sz="2400" b="1" dirty="0"/>
              <a:t>Berm is less than 2’ tall and doesn’t really screen basin </a:t>
            </a:r>
            <a:endParaRPr lang="en-US" sz="2000" dirty="0"/>
          </a:p>
        </p:txBody>
      </p:sp>
    </p:spTree>
    <p:extLst>
      <p:ext uri="{BB962C8B-B14F-4D97-AF65-F5344CB8AC3E}">
        <p14:creationId xmlns:p14="http://schemas.microsoft.com/office/powerpoint/2010/main" val="3386895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Title 3">
            <a:extLst>
              <a:ext uri="{FF2B5EF4-FFF2-40B4-BE49-F238E27FC236}">
                <a16:creationId xmlns:a16="http://schemas.microsoft.com/office/drawing/2014/main" id="{7EAD5A0A-4A15-4088-B497-C59A49C387C7}"/>
              </a:ext>
            </a:extLst>
          </p:cNvPr>
          <p:cNvSpPr txBox="1">
            <a:spLocks/>
          </p:cNvSpPr>
          <p:nvPr/>
        </p:nvSpPr>
        <p:spPr>
          <a:xfrm>
            <a:off x="0" y="6334157"/>
            <a:ext cx="5113421" cy="664809"/>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sz="3200" b="1" dirty="0">
                <a:solidFill>
                  <a:schemeClr val="bg1"/>
                </a:solidFill>
              </a:rPr>
              <a:t>Proposed Screening Conditions</a:t>
            </a:r>
          </a:p>
        </p:txBody>
      </p:sp>
      <p:pic>
        <p:nvPicPr>
          <p:cNvPr id="15" name="Picture 14">
            <a:extLst>
              <a:ext uri="{FF2B5EF4-FFF2-40B4-BE49-F238E27FC236}">
                <a16:creationId xmlns:a16="http://schemas.microsoft.com/office/drawing/2014/main" id="{6C234740-555B-4406-B988-DB7648057707}"/>
              </a:ext>
            </a:extLst>
          </p:cNvPr>
          <p:cNvPicPr>
            <a:picLocks noChangeAspect="1"/>
          </p:cNvPicPr>
          <p:nvPr/>
        </p:nvPicPr>
        <p:blipFill>
          <a:blip r:embed="rId3"/>
          <a:stretch>
            <a:fillRect/>
          </a:stretch>
        </p:blipFill>
        <p:spPr>
          <a:xfrm>
            <a:off x="10401058" y="6468179"/>
            <a:ext cx="1658256" cy="329213"/>
          </a:xfrm>
          <a:prstGeom prst="rect">
            <a:avLst/>
          </a:prstGeom>
        </p:spPr>
      </p:pic>
      <p:sp>
        <p:nvSpPr>
          <p:cNvPr id="9" name="TextBox 8">
            <a:extLst>
              <a:ext uri="{FF2B5EF4-FFF2-40B4-BE49-F238E27FC236}">
                <a16:creationId xmlns:a16="http://schemas.microsoft.com/office/drawing/2014/main" id="{776A51C2-2FEC-424D-B433-8150FB38514D}"/>
              </a:ext>
            </a:extLst>
          </p:cNvPr>
          <p:cNvSpPr txBox="1"/>
          <p:nvPr/>
        </p:nvSpPr>
        <p:spPr>
          <a:xfrm>
            <a:off x="0" y="123296"/>
            <a:ext cx="11878032" cy="646331"/>
          </a:xfrm>
          <a:prstGeom prst="rect">
            <a:avLst/>
          </a:prstGeom>
          <a:solidFill>
            <a:schemeClr val="bg1"/>
          </a:solidFill>
          <a:ln>
            <a:noFill/>
          </a:ln>
        </p:spPr>
        <p:txBody>
          <a:bodyPr wrap="square" rtlCol="0">
            <a:spAutoFit/>
          </a:bodyPr>
          <a:lstStyle/>
          <a:p>
            <a:pPr marL="285750" indent="-285750">
              <a:buFont typeface="Wingdings" panose="05000000000000000000" pitchFamily="2" charset="2"/>
              <a:buChar char="Ø"/>
            </a:pPr>
            <a:r>
              <a:rPr lang="en-US" dirty="0"/>
              <a:t>Note landscaping proposed along Arrowcreek Parkway is consistent with existing landscaping at adjacent Washoe County facility </a:t>
            </a:r>
          </a:p>
        </p:txBody>
      </p:sp>
      <p:pic>
        <p:nvPicPr>
          <p:cNvPr id="3" name="Picture 2">
            <a:extLst>
              <a:ext uri="{FF2B5EF4-FFF2-40B4-BE49-F238E27FC236}">
                <a16:creationId xmlns:a16="http://schemas.microsoft.com/office/drawing/2014/main" id="{B5B35554-C9EC-41B8-A6D7-A6A374148667}"/>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838200" y="947371"/>
            <a:ext cx="10428514" cy="5145882"/>
          </a:xfrm>
          <a:prstGeom prst="rect">
            <a:avLst/>
          </a:prstGeom>
        </p:spPr>
      </p:pic>
    </p:spTree>
    <p:extLst>
      <p:ext uri="{BB962C8B-B14F-4D97-AF65-F5344CB8AC3E}">
        <p14:creationId xmlns:p14="http://schemas.microsoft.com/office/powerpoint/2010/main" val="269071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Title 3">
            <a:extLst>
              <a:ext uri="{FF2B5EF4-FFF2-40B4-BE49-F238E27FC236}">
                <a16:creationId xmlns:a16="http://schemas.microsoft.com/office/drawing/2014/main" id="{7EAD5A0A-4A15-4088-B497-C59A49C387C7}"/>
              </a:ext>
            </a:extLst>
          </p:cNvPr>
          <p:cNvSpPr txBox="1">
            <a:spLocks/>
          </p:cNvSpPr>
          <p:nvPr/>
        </p:nvSpPr>
        <p:spPr>
          <a:xfrm>
            <a:off x="0" y="6346189"/>
            <a:ext cx="5410200" cy="664809"/>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sz="3200" b="1" dirty="0">
                <a:solidFill>
                  <a:schemeClr val="bg1"/>
                </a:solidFill>
              </a:rPr>
              <a:t>Proposed Screening Conditions</a:t>
            </a:r>
          </a:p>
        </p:txBody>
      </p:sp>
      <p:pic>
        <p:nvPicPr>
          <p:cNvPr id="15" name="Picture 14">
            <a:extLst>
              <a:ext uri="{FF2B5EF4-FFF2-40B4-BE49-F238E27FC236}">
                <a16:creationId xmlns:a16="http://schemas.microsoft.com/office/drawing/2014/main" id="{6C234740-555B-4406-B988-DB7648057707}"/>
              </a:ext>
            </a:extLst>
          </p:cNvPr>
          <p:cNvPicPr>
            <a:picLocks noChangeAspect="1"/>
          </p:cNvPicPr>
          <p:nvPr/>
        </p:nvPicPr>
        <p:blipFill>
          <a:blip r:embed="rId3"/>
          <a:stretch>
            <a:fillRect/>
          </a:stretch>
        </p:blipFill>
        <p:spPr>
          <a:xfrm>
            <a:off x="10401058" y="6468179"/>
            <a:ext cx="1658256" cy="329213"/>
          </a:xfrm>
          <a:prstGeom prst="rect">
            <a:avLst/>
          </a:prstGeom>
        </p:spPr>
      </p:pic>
      <p:sp>
        <p:nvSpPr>
          <p:cNvPr id="9" name="TextBox 8">
            <a:extLst>
              <a:ext uri="{FF2B5EF4-FFF2-40B4-BE49-F238E27FC236}">
                <a16:creationId xmlns:a16="http://schemas.microsoft.com/office/drawing/2014/main" id="{E81B8E52-294F-49D8-BBDC-6D4E41F149D4}"/>
              </a:ext>
            </a:extLst>
          </p:cNvPr>
          <p:cNvSpPr txBox="1"/>
          <p:nvPr/>
        </p:nvSpPr>
        <p:spPr>
          <a:xfrm>
            <a:off x="0" y="123296"/>
            <a:ext cx="11878032" cy="2308324"/>
          </a:xfrm>
          <a:prstGeom prst="rect">
            <a:avLst/>
          </a:prstGeom>
          <a:solidFill>
            <a:schemeClr val="bg1"/>
          </a:solidFill>
          <a:ln>
            <a:noFill/>
          </a:ln>
        </p:spPr>
        <p:txBody>
          <a:bodyPr wrap="square" rtlCol="0">
            <a:spAutoFit/>
          </a:bodyPr>
          <a:lstStyle/>
          <a:p>
            <a:pPr marL="285750" indent="-285750">
              <a:buFont typeface="Wingdings" panose="05000000000000000000" pitchFamily="2" charset="2"/>
              <a:buChar char="Ø"/>
            </a:pPr>
            <a:r>
              <a:rPr lang="en-US" dirty="0"/>
              <a:t>Consider modifying condition 1(d) to remove requirement for a “berm” but require enhanced landscape as shown here to screen facility:</a:t>
            </a:r>
          </a:p>
          <a:p>
            <a:pPr marL="285750" indent="-285750">
              <a:buFont typeface="Wingdings" panose="05000000000000000000" pitchFamily="2" charset="2"/>
              <a:buChar char="Ø"/>
            </a:pPr>
            <a:endParaRPr lang="en-US" dirty="0"/>
          </a:p>
          <a:p>
            <a:pPr lvl="1"/>
            <a:r>
              <a:rPr lang="en-US" i="1" dirty="0"/>
              <a:t>“The applicant shall submit landscape plans that include extending the existing landscape </a:t>
            </a:r>
            <a:r>
              <a:rPr lang="en-US" i="1" strike="sngStrike" dirty="0">
                <a:solidFill>
                  <a:srgbClr val="FF0000"/>
                </a:solidFill>
              </a:rPr>
              <a:t>berm</a:t>
            </a:r>
            <a:r>
              <a:rPr lang="en-US" i="1" dirty="0"/>
              <a:t> (located to the west of the project site) across the width of the south side of the project area, and as possible, along the east of the project area.  The landscape </a:t>
            </a:r>
            <a:r>
              <a:rPr lang="en-US" i="1" strike="sngStrike" dirty="0">
                <a:solidFill>
                  <a:srgbClr val="FF0000"/>
                </a:solidFill>
              </a:rPr>
              <a:t>berm</a:t>
            </a:r>
            <a:r>
              <a:rPr lang="en-US" i="1" dirty="0"/>
              <a:t> shall continue the vegetation and tree pattern as the existing </a:t>
            </a:r>
            <a:r>
              <a:rPr lang="en-US" i="1" strike="sngStrike" dirty="0">
                <a:solidFill>
                  <a:srgbClr val="FF0000"/>
                </a:solidFill>
              </a:rPr>
              <a:t>berm</a:t>
            </a:r>
            <a:r>
              <a:rPr lang="en-US" i="1" strike="sngStrike" dirty="0"/>
              <a:t> </a:t>
            </a:r>
            <a:r>
              <a:rPr lang="en-US" i="1" dirty="0">
                <a:solidFill>
                  <a:srgbClr val="FF0000"/>
                </a:solidFill>
              </a:rPr>
              <a:t>landscaping west of the site</a:t>
            </a:r>
            <a:r>
              <a:rPr lang="en-US" i="1" dirty="0"/>
              <a:t>.  The landscape plans shall meet all otherwise applicable provisions of Article 412 of the Washoe County Development Code.”</a:t>
            </a:r>
          </a:p>
          <a:p>
            <a:pPr marL="285750" indent="-285750">
              <a:buFont typeface="Wingdings" panose="05000000000000000000" pitchFamily="2" charset="2"/>
              <a:buChar char="Ø"/>
            </a:pPr>
            <a:endParaRPr lang="en-US" dirty="0"/>
          </a:p>
        </p:txBody>
      </p:sp>
      <p:pic>
        <p:nvPicPr>
          <p:cNvPr id="4" name="Picture 3">
            <a:extLst>
              <a:ext uri="{FF2B5EF4-FFF2-40B4-BE49-F238E27FC236}">
                <a16:creationId xmlns:a16="http://schemas.microsoft.com/office/drawing/2014/main" id="{965652B7-8FB2-4313-9F1A-93864665577B}"/>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1198398" y="2470244"/>
            <a:ext cx="9438511" cy="3789041"/>
          </a:xfrm>
          <a:prstGeom prst="rect">
            <a:avLst/>
          </a:prstGeom>
        </p:spPr>
      </p:pic>
    </p:spTree>
    <p:extLst>
      <p:ext uri="{BB962C8B-B14F-4D97-AF65-F5344CB8AC3E}">
        <p14:creationId xmlns:p14="http://schemas.microsoft.com/office/powerpoint/2010/main" val="3310422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p:nvPr/>
        </p:nvCxnSpPr>
        <p:spPr>
          <a:xfrm>
            <a:off x="217714" y="5910628"/>
            <a:ext cx="349213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Title 3">
            <a:extLst>
              <a:ext uri="{FF2B5EF4-FFF2-40B4-BE49-F238E27FC236}">
                <a16:creationId xmlns:a16="http://schemas.microsoft.com/office/drawing/2014/main" id="{7EAD5A0A-4A15-4088-B497-C59A49C387C7}"/>
              </a:ext>
            </a:extLst>
          </p:cNvPr>
          <p:cNvSpPr txBox="1">
            <a:spLocks/>
          </p:cNvSpPr>
          <p:nvPr/>
        </p:nvSpPr>
        <p:spPr>
          <a:xfrm>
            <a:off x="36097" y="6382285"/>
            <a:ext cx="1658256" cy="451651"/>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sz="3200" b="1" dirty="0">
                <a:solidFill>
                  <a:schemeClr val="bg1"/>
                </a:solidFill>
              </a:rPr>
              <a:t>Closing</a:t>
            </a:r>
          </a:p>
        </p:txBody>
      </p:sp>
      <p:pic>
        <p:nvPicPr>
          <p:cNvPr id="15" name="Picture 14">
            <a:extLst>
              <a:ext uri="{FF2B5EF4-FFF2-40B4-BE49-F238E27FC236}">
                <a16:creationId xmlns:a16="http://schemas.microsoft.com/office/drawing/2014/main" id="{6C234740-555B-4406-B988-DB7648057707}"/>
              </a:ext>
            </a:extLst>
          </p:cNvPr>
          <p:cNvPicPr>
            <a:picLocks noChangeAspect="1"/>
          </p:cNvPicPr>
          <p:nvPr/>
        </p:nvPicPr>
        <p:blipFill>
          <a:blip r:embed="rId3"/>
          <a:stretch>
            <a:fillRect/>
          </a:stretch>
        </p:blipFill>
        <p:spPr>
          <a:xfrm>
            <a:off x="10401058" y="6468179"/>
            <a:ext cx="1658256" cy="329213"/>
          </a:xfrm>
          <a:prstGeom prst="rect">
            <a:avLst/>
          </a:prstGeom>
        </p:spPr>
      </p:pic>
      <p:grpSp>
        <p:nvGrpSpPr>
          <p:cNvPr id="13" name="Group 12">
            <a:extLst>
              <a:ext uri="{FF2B5EF4-FFF2-40B4-BE49-F238E27FC236}">
                <a16:creationId xmlns:a16="http://schemas.microsoft.com/office/drawing/2014/main" id="{505070BE-60AE-4E68-B29D-5EF241292BAC}"/>
              </a:ext>
            </a:extLst>
          </p:cNvPr>
          <p:cNvGrpSpPr/>
          <p:nvPr/>
        </p:nvGrpSpPr>
        <p:grpSpPr>
          <a:xfrm>
            <a:off x="5788969" y="1783286"/>
            <a:ext cx="6366935" cy="4458007"/>
            <a:chOff x="4932607" y="646970"/>
            <a:chExt cx="6724720" cy="4878542"/>
          </a:xfrm>
        </p:grpSpPr>
        <p:pic>
          <p:nvPicPr>
            <p:cNvPr id="16" name="Picture 15">
              <a:extLst>
                <a:ext uri="{FF2B5EF4-FFF2-40B4-BE49-F238E27FC236}">
                  <a16:creationId xmlns:a16="http://schemas.microsoft.com/office/drawing/2014/main" id="{2ED438ED-EC16-457C-855C-F8EB6489FE26}"/>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932607" y="646970"/>
              <a:ext cx="6724720" cy="4878542"/>
            </a:xfrm>
            <a:prstGeom prst="rect">
              <a:avLst/>
            </a:prstGeom>
          </p:spPr>
        </p:pic>
        <p:sp>
          <p:nvSpPr>
            <p:cNvPr id="17" name="Freeform: Shape 16">
              <a:extLst>
                <a:ext uri="{FF2B5EF4-FFF2-40B4-BE49-F238E27FC236}">
                  <a16:creationId xmlns:a16="http://schemas.microsoft.com/office/drawing/2014/main" id="{3CCD8464-2F86-43B5-BD44-ECA2EC421719}"/>
                </a:ext>
              </a:extLst>
            </p:cNvPr>
            <p:cNvSpPr/>
            <p:nvPr/>
          </p:nvSpPr>
          <p:spPr>
            <a:xfrm>
              <a:off x="6227111" y="1763313"/>
              <a:ext cx="4930140" cy="3672840"/>
            </a:xfrm>
            <a:custGeom>
              <a:avLst/>
              <a:gdLst>
                <a:gd name="connsiteX0" fmla="*/ 1744980 w 4770120"/>
                <a:gd name="connsiteY0" fmla="*/ 601980 h 3672840"/>
                <a:gd name="connsiteX1" fmla="*/ 0 w 4770120"/>
                <a:gd name="connsiteY1" fmla="*/ 601980 h 3672840"/>
                <a:gd name="connsiteX2" fmla="*/ 15240 w 4770120"/>
                <a:gd name="connsiteY2" fmla="*/ 2346960 h 3672840"/>
                <a:gd name="connsiteX3" fmla="*/ 1744980 w 4770120"/>
                <a:gd name="connsiteY3" fmla="*/ 2339340 h 3672840"/>
                <a:gd name="connsiteX4" fmla="*/ 1737360 w 4770120"/>
                <a:gd name="connsiteY4" fmla="*/ 2202180 h 3672840"/>
                <a:gd name="connsiteX5" fmla="*/ 3505200 w 4770120"/>
                <a:gd name="connsiteY5" fmla="*/ 2194560 h 3672840"/>
                <a:gd name="connsiteX6" fmla="*/ 3863340 w 4770120"/>
                <a:gd name="connsiteY6" fmla="*/ 2247900 h 3672840"/>
                <a:gd name="connsiteX7" fmla="*/ 4236720 w 4770120"/>
                <a:gd name="connsiteY7" fmla="*/ 2453640 h 3672840"/>
                <a:gd name="connsiteX8" fmla="*/ 4381500 w 4770120"/>
                <a:gd name="connsiteY8" fmla="*/ 2865120 h 3672840"/>
                <a:gd name="connsiteX9" fmla="*/ 4404360 w 4770120"/>
                <a:gd name="connsiteY9" fmla="*/ 3672840 h 3672840"/>
                <a:gd name="connsiteX10" fmla="*/ 4747260 w 4770120"/>
                <a:gd name="connsiteY10" fmla="*/ 3657600 h 3672840"/>
                <a:gd name="connsiteX11" fmla="*/ 4762500 w 4770120"/>
                <a:gd name="connsiteY11" fmla="*/ 2796540 h 3672840"/>
                <a:gd name="connsiteX12" fmla="*/ 4770120 w 4770120"/>
                <a:gd name="connsiteY12" fmla="*/ 1722120 h 3672840"/>
                <a:gd name="connsiteX13" fmla="*/ 4061460 w 4770120"/>
                <a:gd name="connsiteY13" fmla="*/ 0 h 3672840"/>
                <a:gd name="connsiteX14" fmla="*/ 3436620 w 4770120"/>
                <a:gd name="connsiteY14" fmla="*/ 289560 h 3672840"/>
                <a:gd name="connsiteX15" fmla="*/ 3573780 w 4770120"/>
                <a:gd name="connsiteY15" fmla="*/ 716280 h 3672840"/>
                <a:gd name="connsiteX16" fmla="*/ 3459480 w 4770120"/>
                <a:gd name="connsiteY16" fmla="*/ 1158240 h 3672840"/>
                <a:gd name="connsiteX17" fmla="*/ 3093720 w 4770120"/>
                <a:gd name="connsiteY17" fmla="*/ 1455420 h 3672840"/>
                <a:gd name="connsiteX18" fmla="*/ 2354580 w 4770120"/>
                <a:gd name="connsiteY18" fmla="*/ 1531620 h 3672840"/>
                <a:gd name="connsiteX19" fmla="*/ 1737360 w 4770120"/>
                <a:gd name="connsiteY19" fmla="*/ 1508760 h 3672840"/>
                <a:gd name="connsiteX20" fmla="*/ 1744980 w 477012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762500 w 4930140"/>
                <a:gd name="connsiteY11" fmla="*/ 279654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770120 w 4930140"/>
                <a:gd name="connsiteY12" fmla="*/ 172212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3672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 name="connsiteX0" fmla="*/ 1744980 w 4930140"/>
                <a:gd name="connsiteY0" fmla="*/ 601980 h 3672840"/>
                <a:gd name="connsiteX1" fmla="*/ 0 w 4930140"/>
                <a:gd name="connsiteY1" fmla="*/ 601980 h 3672840"/>
                <a:gd name="connsiteX2" fmla="*/ 15240 w 4930140"/>
                <a:gd name="connsiteY2" fmla="*/ 2346960 h 3672840"/>
                <a:gd name="connsiteX3" fmla="*/ 1744980 w 4930140"/>
                <a:gd name="connsiteY3" fmla="*/ 2339340 h 3672840"/>
                <a:gd name="connsiteX4" fmla="*/ 1737360 w 4930140"/>
                <a:gd name="connsiteY4" fmla="*/ 2202180 h 3672840"/>
                <a:gd name="connsiteX5" fmla="*/ 3505200 w 4930140"/>
                <a:gd name="connsiteY5" fmla="*/ 2194560 h 3672840"/>
                <a:gd name="connsiteX6" fmla="*/ 3863340 w 4930140"/>
                <a:gd name="connsiteY6" fmla="*/ 2247900 h 3672840"/>
                <a:gd name="connsiteX7" fmla="*/ 4213860 w 4930140"/>
                <a:gd name="connsiteY7" fmla="*/ 2453640 h 3672840"/>
                <a:gd name="connsiteX8" fmla="*/ 4381500 w 4930140"/>
                <a:gd name="connsiteY8" fmla="*/ 2865120 h 3672840"/>
                <a:gd name="connsiteX9" fmla="*/ 4404360 w 4930140"/>
                <a:gd name="connsiteY9" fmla="*/ 3672840 h 3672840"/>
                <a:gd name="connsiteX10" fmla="*/ 4930140 w 4930140"/>
                <a:gd name="connsiteY10" fmla="*/ 3634740 h 3672840"/>
                <a:gd name="connsiteX11" fmla="*/ 4899660 w 4930140"/>
                <a:gd name="connsiteY11" fmla="*/ 2788920 h 3672840"/>
                <a:gd name="connsiteX12" fmla="*/ 4892040 w 4930140"/>
                <a:gd name="connsiteY12" fmla="*/ 2011680 h 3672840"/>
                <a:gd name="connsiteX13" fmla="*/ 4061460 w 4930140"/>
                <a:gd name="connsiteY13" fmla="*/ 0 h 3672840"/>
                <a:gd name="connsiteX14" fmla="*/ 3436620 w 4930140"/>
                <a:gd name="connsiteY14" fmla="*/ 289560 h 3672840"/>
                <a:gd name="connsiteX15" fmla="*/ 3573780 w 4930140"/>
                <a:gd name="connsiteY15" fmla="*/ 716280 h 3672840"/>
                <a:gd name="connsiteX16" fmla="*/ 3459480 w 4930140"/>
                <a:gd name="connsiteY16" fmla="*/ 1158240 h 3672840"/>
                <a:gd name="connsiteX17" fmla="*/ 3093720 w 4930140"/>
                <a:gd name="connsiteY17" fmla="*/ 1455420 h 3672840"/>
                <a:gd name="connsiteX18" fmla="*/ 2354580 w 4930140"/>
                <a:gd name="connsiteY18" fmla="*/ 1531620 h 3672840"/>
                <a:gd name="connsiteX19" fmla="*/ 1737360 w 4930140"/>
                <a:gd name="connsiteY19" fmla="*/ 1508760 h 3672840"/>
                <a:gd name="connsiteX20" fmla="*/ 1744980 w 4930140"/>
                <a:gd name="connsiteY20" fmla="*/ 601980 h 3672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30140" h="3672840">
                  <a:moveTo>
                    <a:pt x="1744980" y="601980"/>
                  </a:moveTo>
                  <a:lnTo>
                    <a:pt x="0" y="601980"/>
                  </a:lnTo>
                  <a:lnTo>
                    <a:pt x="15240" y="2346960"/>
                  </a:lnTo>
                  <a:lnTo>
                    <a:pt x="1744980" y="2339340"/>
                  </a:lnTo>
                  <a:lnTo>
                    <a:pt x="1737360" y="2202180"/>
                  </a:lnTo>
                  <a:lnTo>
                    <a:pt x="3505200" y="2194560"/>
                  </a:lnTo>
                  <a:lnTo>
                    <a:pt x="3863340" y="2247900"/>
                  </a:lnTo>
                  <a:lnTo>
                    <a:pt x="4213860" y="2453640"/>
                  </a:lnTo>
                  <a:lnTo>
                    <a:pt x="4381500" y="2865120"/>
                  </a:lnTo>
                  <a:lnTo>
                    <a:pt x="4404360" y="3672840"/>
                  </a:lnTo>
                  <a:lnTo>
                    <a:pt x="4930140" y="3634740"/>
                  </a:lnTo>
                  <a:lnTo>
                    <a:pt x="4899660" y="2788920"/>
                  </a:lnTo>
                  <a:cubicBezTo>
                    <a:pt x="4894580" y="1983740"/>
                    <a:pt x="4935220" y="2367280"/>
                    <a:pt x="4892040" y="2011680"/>
                  </a:cubicBezTo>
                  <a:lnTo>
                    <a:pt x="4061460" y="0"/>
                  </a:lnTo>
                  <a:lnTo>
                    <a:pt x="3436620" y="289560"/>
                  </a:lnTo>
                  <a:lnTo>
                    <a:pt x="3573780" y="716280"/>
                  </a:lnTo>
                  <a:lnTo>
                    <a:pt x="3459480" y="1158240"/>
                  </a:lnTo>
                  <a:lnTo>
                    <a:pt x="3093720" y="1455420"/>
                  </a:lnTo>
                  <a:lnTo>
                    <a:pt x="2354580" y="1531620"/>
                  </a:lnTo>
                  <a:lnTo>
                    <a:pt x="1737360" y="1508760"/>
                  </a:lnTo>
                  <a:lnTo>
                    <a:pt x="1744980" y="601980"/>
                  </a:lnTo>
                  <a:close/>
                </a:path>
              </a:pathLst>
            </a:cu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8" name="Picture 7">
            <a:extLst>
              <a:ext uri="{FF2B5EF4-FFF2-40B4-BE49-F238E27FC236}">
                <a16:creationId xmlns:a16="http://schemas.microsoft.com/office/drawing/2014/main" id="{7ED3FE41-8736-416E-AE99-2F4C35BD237C}"/>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a:off x="217714" y="137572"/>
            <a:ext cx="6626116" cy="3291428"/>
          </a:xfrm>
          <a:prstGeom prst="rect">
            <a:avLst/>
          </a:prstGeom>
        </p:spPr>
      </p:pic>
    </p:spTree>
    <p:extLst>
      <p:ext uri="{BB962C8B-B14F-4D97-AF65-F5344CB8AC3E}">
        <p14:creationId xmlns:p14="http://schemas.microsoft.com/office/powerpoint/2010/main" val="359259816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5265</TotalTime>
  <Words>330</Words>
  <Application>Microsoft Office PowerPoint</Application>
  <PresentationFormat>Widescreen</PresentationFormat>
  <Paragraphs>42</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Wingdings</vt:lpstr>
      <vt:lpstr>Retrospect</vt:lpstr>
      <vt:lpstr>TMWA Arrowcreek Booster Pump Station Special Use Permit</vt:lpstr>
      <vt:lpstr>Project Area</vt:lpstr>
      <vt:lpstr>Project Request</vt:lpstr>
      <vt:lpstr>Project Request</vt:lpstr>
      <vt:lpstr>Project Request - Paving</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CHURCH Neighborhood Meeting</dc:title>
  <dc:creator>Andy Durling</dc:creator>
  <cp:lastModifiedBy>SHuggins</cp:lastModifiedBy>
  <cp:revision>328</cp:revision>
  <cp:lastPrinted>2019-09-11T16:54:39Z</cp:lastPrinted>
  <dcterms:created xsi:type="dcterms:W3CDTF">2014-09-19T20:12:08Z</dcterms:created>
  <dcterms:modified xsi:type="dcterms:W3CDTF">2020-05-07T18:16:08Z</dcterms:modified>
</cp:coreProperties>
</file>